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3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8" r:id="rId4"/>
    <p:sldMasterId id="2147483682" r:id="rId5"/>
    <p:sldMasterId id="2147483696" r:id="rId6"/>
    <p:sldMasterId id="2147483703" r:id="rId7"/>
  </p:sldMasterIdLst>
  <p:notesMasterIdLst>
    <p:notesMasterId r:id="rId73"/>
  </p:notesMasterIdLst>
  <p:handoutMasterIdLst>
    <p:handoutMasterId r:id="rId74"/>
  </p:handoutMasterIdLst>
  <p:sldIdLst>
    <p:sldId id="256" r:id="rId8"/>
    <p:sldId id="357" r:id="rId9"/>
    <p:sldId id="290" r:id="rId10"/>
    <p:sldId id="324" r:id="rId11"/>
    <p:sldId id="325" r:id="rId12"/>
    <p:sldId id="326" r:id="rId13"/>
    <p:sldId id="327" r:id="rId14"/>
    <p:sldId id="328" r:id="rId15"/>
    <p:sldId id="329" r:id="rId16"/>
    <p:sldId id="358" r:id="rId17"/>
    <p:sldId id="330" r:id="rId18"/>
    <p:sldId id="331" r:id="rId19"/>
    <p:sldId id="332" r:id="rId20"/>
    <p:sldId id="333" r:id="rId21"/>
    <p:sldId id="334" r:id="rId22"/>
    <p:sldId id="335" r:id="rId23"/>
    <p:sldId id="359" r:id="rId24"/>
    <p:sldId id="360" r:id="rId25"/>
    <p:sldId id="361" r:id="rId26"/>
    <p:sldId id="362" r:id="rId27"/>
    <p:sldId id="336" r:id="rId28"/>
    <p:sldId id="337" r:id="rId29"/>
    <p:sldId id="338" r:id="rId30"/>
    <p:sldId id="339" r:id="rId31"/>
    <p:sldId id="340" r:id="rId32"/>
    <p:sldId id="341" r:id="rId33"/>
    <p:sldId id="342" r:id="rId34"/>
    <p:sldId id="391" r:id="rId35"/>
    <p:sldId id="343" r:id="rId36"/>
    <p:sldId id="344" r:id="rId37"/>
    <p:sldId id="345" r:id="rId38"/>
    <p:sldId id="346" r:id="rId39"/>
    <p:sldId id="347" r:id="rId40"/>
    <p:sldId id="348" r:id="rId41"/>
    <p:sldId id="363" r:id="rId42"/>
    <p:sldId id="364" r:id="rId43"/>
    <p:sldId id="365" r:id="rId44"/>
    <p:sldId id="366" r:id="rId45"/>
    <p:sldId id="367" r:id="rId46"/>
    <p:sldId id="368" r:id="rId47"/>
    <p:sldId id="369" r:id="rId48"/>
    <p:sldId id="370" r:id="rId49"/>
    <p:sldId id="371" r:id="rId50"/>
    <p:sldId id="372" r:id="rId51"/>
    <p:sldId id="373" r:id="rId52"/>
    <p:sldId id="374" r:id="rId53"/>
    <p:sldId id="375" r:id="rId54"/>
    <p:sldId id="376" r:id="rId55"/>
    <p:sldId id="377" r:id="rId56"/>
    <p:sldId id="378" r:id="rId57"/>
    <p:sldId id="379" r:id="rId58"/>
    <p:sldId id="380" r:id="rId59"/>
    <p:sldId id="381" r:id="rId60"/>
    <p:sldId id="382" r:id="rId61"/>
    <p:sldId id="383" r:id="rId62"/>
    <p:sldId id="384" r:id="rId63"/>
    <p:sldId id="385" r:id="rId64"/>
    <p:sldId id="386" r:id="rId65"/>
    <p:sldId id="387" r:id="rId66"/>
    <p:sldId id="388" r:id="rId67"/>
    <p:sldId id="389" r:id="rId68"/>
    <p:sldId id="350" r:id="rId69"/>
    <p:sldId id="353" r:id="rId70"/>
    <p:sldId id="354" r:id="rId71"/>
    <p:sldId id="390" r:id="rId7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A0AC"/>
    <a:srgbClr val="50556F"/>
    <a:srgbClr val="0B2242"/>
    <a:srgbClr val="C7DBC1"/>
    <a:srgbClr val="2C5364"/>
    <a:srgbClr val="74546A"/>
    <a:srgbClr val="8A4969"/>
    <a:srgbClr val="FABCA2"/>
    <a:srgbClr val="48587A"/>
    <a:srgbClr val="792D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588" autoAdjust="0"/>
    <p:restoredTop sz="88568" autoAdjust="0"/>
  </p:normalViewPr>
  <p:slideViewPr>
    <p:cSldViewPr snapToGrid="0" snapToObjects="1">
      <p:cViewPr varScale="1">
        <p:scale>
          <a:sx n="142" d="100"/>
          <a:sy n="142" d="100"/>
        </p:scale>
        <p:origin x="2562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9.xml"/><Relationship Id="rId21" Type="http://schemas.openxmlformats.org/officeDocument/2006/relationships/slide" Target="slides/slide14.xml"/><Relationship Id="rId42" Type="http://schemas.openxmlformats.org/officeDocument/2006/relationships/slide" Target="slides/slide35.xml"/><Relationship Id="rId47" Type="http://schemas.openxmlformats.org/officeDocument/2006/relationships/slide" Target="slides/slide40.xml"/><Relationship Id="rId63" Type="http://schemas.openxmlformats.org/officeDocument/2006/relationships/slide" Target="slides/slide56.xml"/><Relationship Id="rId68" Type="http://schemas.openxmlformats.org/officeDocument/2006/relationships/slide" Target="slides/slide61.xml"/><Relationship Id="rId16" Type="http://schemas.openxmlformats.org/officeDocument/2006/relationships/slide" Target="slides/slide9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53" Type="http://schemas.openxmlformats.org/officeDocument/2006/relationships/slide" Target="slides/slide46.xml"/><Relationship Id="rId58" Type="http://schemas.openxmlformats.org/officeDocument/2006/relationships/slide" Target="slides/slide51.xml"/><Relationship Id="rId66" Type="http://schemas.openxmlformats.org/officeDocument/2006/relationships/slide" Target="slides/slide59.xml"/><Relationship Id="rId74" Type="http://schemas.openxmlformats.org/officeDocument/2006/relationships/handoutMaster" Target="handoutMasters/handoutMaster1.xml"/><Relationship Id="rId79" Type="http://schemas.microsoft.com/office/2015/10/relationships/revisionInfo" Target="revisionInfo.xml"/><Relationship Id="rId5" Type="http://schemas.openxmlformats.org/officeDocument/2006/relationships/slideMaster" Target="slideMasters/slideMaster2.xml"/><Relationship Id="rId61" Type="http://schemas.openxmlformats.org/officeDocument/2006/relationships/slide" Target="slides/slide54.xml"/><Relationship Id="rId19" Type="http://schemas.openxmlformats.org/officeDocument/2006/relationships/slide" Target="slides/slide1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slide" Target="slides/slide41.xml"/><Relationship Id="rId56" Type="http://schemas.openxmlformats.org/officeDocument/2006/relationships/slide" Target="slides/slide49.xml"/><Relationship Id="rId64" Type="http://schemas.openxmlformats.org/officeDocument/2006/relationships/slide" Target="slides/slide57.xml"/><Relationship Id="rId69" Type="http://schemas.openxmlformats.org/officeDocument/2006/relationships/slide" Target="slides/slide62.xml"/><Relationship Id="rId77" Type="http://schemas.openxmlformats.org/officeDocument/2006/relationships/theme" Target="theme/theme1.xml"/><Relationship Id="rId8" Type="http://schemas.openxmlformats.org/officeDocument/2006/relationships/slide" Target="slides/slide1.xml"/><Relationship Id="rId51" Type="http://schemas.openxmlformats.org/officeDocument/2006/relationships/slide" Target="slides/slide44.xml"/><Relationship Id="rId72" Type="http://schemas.openxmlformats.org/officeDocument/2006/relationships/slide" Target="slides/slide65.xml"/><Relationship Id="rId3" Type="http://schemas.openxmlformats.org/officeDocument/2006/relationships/customXml" Target="../customXml/item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slide" Target="slides/slide39.xml"/><Relationship Id="rId59" Type="http://schemas.openxmlformats.org/officeDocument/2006/relationships/slide" Target="slides/slide52.xml"/><Relationship Id="rId67" Type="http://schemas.openxmlformats.org/officeDocument/2006/relationships/slide" Target="slides/slide60.xml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54" Type="http://schemas.openxmlformats.org/officeDocument/2006/relationships/slide" Target="slides/slide47.xml"/><Relationship Id="rId62" Type="http://schemas.openxmlformats.org/officeDocument/2006/relationships/slide" Target="slides/slide55.xml"/><Relationship Id="rId70" Type="http://schemas.openxmlformats.org/officeDocument/2006/relationships/slide" Target="slides/slide63.xml"/><Relationship Id="rId75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slide" Target="slides/slide42.xml"/><Relationship Id="rId57" Type="http://schemas.openxmlformats.org/officeDocument/2006/relationships/slide" Target="slides/slide50.xml"/><Relationship Id="rId10" Type="http://schemas.openxmlformats.org/officeDocument/2006/relationships/slide" Target="slides/slide3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openxmlformats.org/officeDocument/2006/relationships/slide" Target="slides/slide45.xml"/><Relationship Id="rId60" Type="http://schemas.openxmlformats.org/officeDocument/2006/relationships/slide" Target="slides/slide53.xml"/><Relationship Id="rId65" Type="http://schemas.openxmlformats.org/officeDocument/2006/relationships/slide" Target="slides/slide58.xml"/><Relationship Id="rId73" Type="http://schemas.openxmlformats.org/officeDocument/2006/relationships/notesMaster" Target="notesMasters/notesMaster1.xml"/><Relationship Id="rId78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39" Type="http://schemas.openxmlformats.org/officeDocument/2006/relationships/slide" Target="slides/slide32.xml"/><Relationship Id="rId34" Type="http://schemas.openxmlformats.org/officeDocument/2006/relationships/slide" Target="slides/slide27.xml"/><Relationship Id="rId50" Type="http://schemas.openxmlformats.org/officeDocument/2006/relationships/slide" Target="slides/slide43.xml"/><Relationship Id="rId55" Type="http://schemas.openxmlformats.org/officeDocument/2006/relationships/slide" Target="slides/slide48.xml"/><Relationship Id="rId76" Type="http://schemas.openxmlformats.org/officeDocument/2006/relationships/viewProps" Target="viewProps.xml"/><Relationship Id="rId7" Type="http://schemas.openxmlformats.org/officeDocument/2006/relationships/slideMaster" Target="slideMasters/slideMaster4.xml"/><Relationship Id="rId71" Type="http://schemas.openxmlformats.org/officeDocument/2006/relationships/slide" Target="slides/slide64.xml"/><Relationship Id="rId2" Type="http://schemas.openxmlformats.org/officeDocument/2006/relationships/customXml" Target="../customXml/item2.xml"/><Relationship Id="rId29" Type="http://schemas.openxmlformats.org/officeDocument/2006/relationships/slide" Target="slides/slide2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F87ECC-D716-E74C-A047-D81661C6A948}" type="datetimeFigureOut">
              <a:rPr lang="en-US" smtClean="0"/>
              <a:t>2/14/2018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D9C945-AB76-9D47-AEAD-BB3662AA24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247963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2D1C12-526E-7442-B5D8-2C6AD898A168}" type="datetimeFigureOut">
              <a:rPr lang="en-US" smtClean="0"/>
              <a:t>2/14/2018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CE3F89-25A8-F644-B331-4E14731F65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10261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22592551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https://www.youtube.com/watch?v=UZq4sZz56qM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02797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https://www.youtube.com/watch?v=laSrDtYtkXU&amp;list=PLCku-ULHIQvlLC2gFqeoX-JtbEvmeoDhl&amp;index=1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6927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lt-LT" dirty="0" err="1" smtClean="0"/>
              <a:t>Read</a:t>
            </a:r>
            <a:r>
              <a:rPr lang="lt-LT" dirty="0" smtClean="0"/>
              <a:t> a </a:t>
            </a:r>
            <a:r>
              <a:rPr lang="lt-LT" dirty="0" err="1" smtClean="0"/>
              <a:t>nice</a:t>
            </a:r>
            <a:r>
              <a:rPr lang="lt-LT" dirty="0" smtClean="0"/>
              <a:t> </a:t>
            </a:r>
            <a:r>
              <a:rPr lang="lt-LT" dirty="0" err="1" smtClean="0"/>
              <a:t>article</a:t>
            </a:r>
            <a:r>
              <a:rPr lang="lt-LT" dirty="0" smtClean="0"/>
              <a:t> </a:t>
            </a:r>
            <a:r>
              <a:rPr lang="lt-LT" dirty="0" err="1" smtClean="0"/>
              <a:t>here</a:t>
            </a:r>
            <a:r>
              <a:rPr lang="lt-LT" dirty="0" smtClean="0"/>
              <a:t>:</a:t>
            </a:r>
          </a:p>
          <a:p>
            <a:r>
              <a:rPr lang="en-US" dirty="0" smtClean="0"/>
              <a:t>http://itsadeliverything.com/revisiting-the-iterative-incremental-mona-lisa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49642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lt-LT" dirty="0" err="1" smtClean="0"/>
              <a:t>Read</a:t>
            </a:r>
            <a:r>
              <a:rPr lang="lt-LT" dirty="0" smtClean="0"/>
              <a:t> a </a:t>
            </a:r>
            <a:r>
              <a:rPr lang="lt-LT" dirty="0" err="1" smtClean="0"/>
              <a:t>nice</a:t>
            </a:r>
            <a:r>
              <a:rPr lang="lt-LT" dirty="0" smtClean="0"/>
              <a:t> </a:t>
            </a:r>
            <a:r>
              <a:rPr lang="lt-LT" dirty="0" err="1" smtClean="0"/>
              <a:t>article</a:t>
            </a:r>
            <a:r>
              <a:rPr lang="lt-LT" dirty="0" smtClean="0"/>
              <a:t> </a:t>
            </a:r>
            <a:r>
              <a:rPr lang="lt-LT" dirty="0" err="1" smtClean="0"/>
              <a:t>here</a:t>
            </a:r>
            <a:r>
              <a:rPr lang="lt-LT" dirty="0" smtClean="0"/>
              <a:t>:</a:t>
            </a:r>
          </a:p>
          <a:p>
            <a:r>
              <a:rPr lang="en-US" dirty="0" smtClean="0"/>
              <a:t>http://itsadeliverything.com/revisiting-the-iterative-incremental-mona-lisa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30954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tiff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5.tiff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7.tiff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9.tiff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2.em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22.tiff"/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23.tiff"/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9.tiff"/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22.tiff"/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23.tiff"/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ulinė skaidr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6671" r="3392"/>
          <a:stretch/>
        </p:blipFill>
        <p:spPr>
          <a:xfrm rot="5400000">
            <a:off x="2724330" y="438334"/>
            <a:ext cx="6639888" cy="6199451"/>
          </a:xfrm>
          <a:prstGeom prst="rect">
            <a:avLst/>
          </a:prstGeom>
        </p:spPr>
      </p:pic>
      <p:sp>
        <p:nvSpPr>
          <p:cNvPr id="8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910046" y="5753103"/>
            <a:ext cx="2128990" cy="1104899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2000" b="1" baseline="0">
                <a:solidFill>
                  <a:srgbClr val="132A4A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910046" y="1373526"/>
            <a:ext cx="7624292" cy="1086184"/>
          </a:xfrm>
          <a:prstGeom prst="rect">
            <a:avLst/>
          </a:prstGeom>
        </p:spPr>
        <p:txBody>
          <a:bodyPr/>
          <a:lstStyle>
            <a:lvl1pPr algn="l">
              <a:lnSpc>
                <a:spcPts val="5000"/>
              </a:lnSpc>
              <a:buNone/>
              <a:defRPr sz="4500" b="1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Pavadinimas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7200" y="422490"/>
            <a:ext cx="635668" cy="724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3416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as ir paveikslėl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5267"/>
          <a:stretch/>
        </p:blipFill>
        <p:spPr>
          <a:xfrm rot="5400000">
            <a:off x="1672199" y="2877512"/>
            <a:ext cx="2461085" cy="5500686"/>
          </a:xfrm>
          <a:prstGeom prst="rect">
            <a:avLst/>
          </a:prstGeom>
        </p:spPr>
      </p:pic>
      <p:sp>
        <p:nvSpPr>
          <p:cNvPr id="9" name="Picture Placeholder 6"/>
          <p:cNvSpPr>
            <a:spLocks noGrp="1"/>
          </p:cNvSpPr>
          <p:nvPr>
            <p:ph type="pic" sz="quarter" idx="12" hasCustomPrompt="1"/>
          </p:nvPr>
        </p:nvSpPr>
        <p:spPr>
          <a:xfrm>
            <a:off x="4335947" y="2135190"/>
            <a:ext cx="4348164" cy="3883691"/>
          </a:xfrm>
          <a:prstGeom prst="rect">
            <a:avLst/>
          </a:prstGeom>
        </p:spPr>
        <p:txBody>
          <a:bodyPr/>
          <a:lstStyle>
            <a:lvl1pPr>
              <a:buNone/>
              <a:defRPr sz="280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lt-LT" dirty="0"/>
              <a:t>Paveikslėlis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077200" y="422490"/>
            <a:ext cx="635668" cy="724178"/>
          </a:xfrm>
          <a:prstGeom prst="rect">
            <a:avLst/>
          </a:prstGeom>
        </p:spPr>
      </p:pic>
      <p:sp>
        <p:nvSpPr>
          <p:cNvPr id="13" name="Rectangle 15">
            <a:extLst>
              <a:ext uri="{FF2B5EF4-FFF2-40B4-BE49-F238E27FC236}">
                <a16:creationId xmlns:a16="http://schemas.microsoft.com/office/drawing/2014/main" xmlns="" id="{627824FD-70E9-4723-A3AC-DC22F933D428}"/>
              </a:ext>
            </a:extLst>
          </p:cNvPr>
          <p:cNvSpPr/>
          <p:nvPr userDrawn="1"/>
        </p:nvSpPr>
        <p:spPr>
          <a:xfrm rot="5400000">
            <a:off x="-465323" y="465322"/>
            <a:ext cx="1083046" cy="1524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noFill/>
            </a:endParaRPr>
          </a:p>
        </p:txBody>
      </p:sp>
      <p:sp>
        <p:nvSpPr>
          <p:cNvPr id="14" name="Rectangle 16">
            <a:extLst>
              <a:ext uri="{FF2B5EF4-FFF2-40B4-BE49-F238E27FC236}">
                <a16:creationId xmlns:a16="http://schemas.microsoft.com/office/drawing/2014/main" xmlns="" id="{8C60AD12-819B-4DE6-B1AD-F43D73B2A294}"/>
              </a:ext>
            </a:extLst>
          </p:cNvPr>
          <p:cNvSpPr/>
          <p:nvPr userDrawn="1"/>
        </p:nvSpPr>
        <p:spPr>
          <a:xfrm rot="5400000">
            <a:off x="-2811278" y="3894323"/>
            <a:ext cx="5774955" cy="152401"/>
          </a:xfrm>
          <a:prstGeom prst="rect">
            <a:avLst/>
          </a:prstGeom>
          <a:solidFill>
            <a:srgbClr val="C5E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solidFill>
                <a:srgbClr val="0B2242"/>
              </a:solidFill>
            </a:endParaRPr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2" y="2135190"/>
            <a:ext cx="3494740" cy="3883691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2000" b="0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endParaRPr lang="lt-LT" dirty="0"/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1" y="422490"/>
            <a:ext cx="3529290" cy="619724"/>
          </a:xfrm>
          <a:prstGeom prst="rect">
            <a:avLst/>
          </a:prstGeom>
        </p:spPr>
        <p:txBody>
          <a:bodyPr/>
          <a:lstStyle>
            <a:lvl1pPr algn="l">
              <a:lnSpc>
                <a:spcPts val="3000"/>
              </a:lnSpc>
              <a:buNone/>
              <a:defRPr sz="3000" b="1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Pavadinimas</a:t>
            </a:r>
          </a:p>
          <a:p>
            <a:pPr lvl="0"/>
            <a:endParaRPr lang="lt-LT" dirty="0"/>
          </a:p>
        </p:txBody>
      </p:sp>
      <p:sp>
        <p:nvSpPr>
          <p:cNvPr id="10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2" y="6124180"/>
            <a:ext cx="8226909" cy="368900"/>
          </a:xfrm>
          <a:prstGeom prst="rect">
            <a:avLst/>
          </a:prstGeom>
        </p:spPr>
        <p:txBody>
          <a:bodyPr/>
          <a:lstStyle>
            <a:lvl1pPr marL="0" algn="r">
              <a:lnSpc>
                <a:spcPct val="100000"/>
              </a:lnSpc>
              <a:buNone/>
              <a:defRPr sz="1600" b="0" baseline="0">
                <a:solidFill>
                  <a:srgbClr val="9BA0AC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Biuro pavadinimas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9395949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as ir paveikslėli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5124844" y="2838845"/>
            <a:ext cx="2218199" cy="582011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077200" y="422490"/>
            <a:ext cx="635668" cy="724178"/>
          </a:xfrm>
          <a:prstGeom prst="rect">
            <a:avLst/>
          </a:prstGeom>
        </p:spPr>
      </p:pic>
      <p:sp>
        <p:nvSpPr>
          <p:cNvPr id="10" name="Rectangle 15">
            <a:extLst>
              <a:ext uri="{FF2B5EF4-FFF2-40B4-BE49-F238E27FC236}">
                <a16:creationId xmlns:a16="http://schemas.microsoft.com/office/drawing/2014/main" xmlns="" id="{2A358839-563D-4E19-8364-BAD66034C0E8}"/>
              </a:ext>
            </a:extLst>
          </p:cNvPr>
          <p:cNvSpPr/>
          <p:nvPr userDrawn="1"/>
        </p:nvSpPr>
        <p:spPr>
          <a:xfrm rot="5400000">
            <a:off x="-465323" y="465322"/>
            <a:ext cx="1083046" cy="1524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noFill/>
            </a:endParaRPr>
          </a:p>
        </p:txBody>
      </p:sp>
      <p:sp>
        <p:nvSpPr>
          <p:cNvPr id="13" name="Rectangle 16">
            <a:extLst>
              <a:ext uri="{FF2B5EF4-FFF2-40B4-BE49-F238E27FC236}">
                <a16:creationId xmlns:a16="http://schemas.microsoft.com/office/drawing/2014/main" xmlns="" id="{8CFC78D5-A999-4F7E-B34F-1A97074492C6}"/>
              </a:ext>
            </a:extLst>
          </p:cNvPr>
          <p:cNvSpPr/>
          <p:nvPr userDrawn="1"/>
        </p:nvSpPr>
        <p:spPr>
          <a:xfrm rot="5400000">
            <a:off x="-2811278" y="3894323"/>
            <a:ext cx="5774955" cy="152401"/>
          </a:xfrm>
          <a:prstGeom prst="rect">
            <a:avLst/>
          </a:prstGeom>
          <a:solidFill>
            <a:srgbClr val="C5E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solidFill>
                <a:srgbClr val="0B2242"/>
              </a:solidFill>
            </a:endParaRPr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2" hasCustomPrompt="1"/>
          </p:nvPr>
        </p:nvSpPr>
        <p:spPr>
          <a:xfrm>
            <a:off x="457203" y="3171039"/>
            <a:ext cx="8227078" cy="2847843"/>
          </a:xfrm>
          <a:prstGeom prst="rect">
            <a:avLst/>
          </a:prstGeom>
        </p:spPr>
        <p:txBody>
          <a:bodyPr/>
          <a:lstStyle>
            <a:lvl1pPr>
              <a:buNone/>
              <a:defRPr sz="280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lt-LT" dirty="0"/>
              <a:t>Paveikslėlis</a:t>
            </a:r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1" y="1862356"/>
            <a:ext cx="8233071" cy="1157681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2000" b="0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endParaRPr lang="lt-LT" dirty="0"/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1" y="422490"/>
            <a:ext cx="3529290" cy="619724"/>
          </a:xfrm>
          <a:prstGeom prst="rect">
            <a:avLst/>
          </a:prstGeom>
        </p:spPr>
        <p:txBody>
          <a:bodyPr/>
          <a:lstStyle>
            <a:lvl1pPr algn="l">
              <a:lnSpc>
                <a:spcPts val="3000"/>
              </a:lnSpc>
              <a:buNone/>
              <a:defRPr sz="3000" b="1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Pavadinimas</a:t>
            </a:r>
          </a:p>
          <a:p>
            <a:pPr lvl="0"/>
            <a:endParaRPr lang="lt-LT" dirty="0"/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2" y="6124180"/>
            <a:ext cx="8226909" cy="368900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1600" b="0" baseline="0">
                <a:solidFill>
                  <a:srgbClr val="9BA0AC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Biuro pavadinimas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19220739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as ir paveikslėli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82916" y="1357313"/>
            <a:ext cx="2461085" cy="550068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077200" y="422490"/>
            <a:ext cx="635668" cy="724178"/>
          </a:xfrm>
          <a:prstGeom prst="rect">
            <a:avLst/>
          </a:prstGeom>
        </p:spPr>
      </p:pic>
      <p:sp>
        <p:nvSpPr>
          <p:cNvPr id="9" name="Rectangle 15">
            <a:extLst>
              <a:ext uri="{FF2B5EF4-FFF2-40B4-BE49-F238E27FC236}">
                <a16:creationId xmlns:a16="http://schemas.microsoft.com/office/drawing/2014/main" xmlns="" id="{81ED5B9F-86E1-4196-9F9C-82226D97395C}"/>
              </a:ext>
            </a:extLst>
          </p:cNvPr>
          <p:cNvSpPr/>
          <p:nvPr userDrawn="1"/>
        </p:nvSpPr>
        <p:spPr>
          <a:xfrm rot="5400000">
            <a:off x="-465323" y="465322"/>
            <a:ext cx="1083046" cy="1524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noFill/>
            </a:endParaRPr>
          </a:p>
        </p:txBody>
      </p:sp>
      <p:sp>
        <p:nvSpPr>
          <p:cNvPr id="11" name="Rectangle 16">
            <a:extLst>
              <a:ext uri="{FF2B5EF4-FFF2-40B4-BE49-F238E27FC236}">
                <a16:creationId xmlns:a16="http://schemas.microsoft.com/office/drawing/2014/main" xmlns="" id="{97B8906E-3FDD-4610-9ADD-6727705B53F4}"/>
              </a:ext>
            </a:extLst>
          </p:cNvPr>
          <p:cNvSpPr/>
          <p:nvPr userDrawn="1"/>
        </p:nvSpPr>
        <p:spPr>
          <a:xfrm rot="5400000">
            <a:off x="-2811278" y="3894323"/>
            <a:ext cx="5774955" cy="152401"/>
          </a:xfrm>
          <a:prstGeom prst="rect">
            <a:avLst/>
          </a:prstGeom>
          <a:solidFill>
            <a:srgbClr val="C5E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solidFill>
                <a:srgbClr val="0B2242"/>
              </a:solidFill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1" y="1655810"/>
            <a:ext cx="8233071" cy="855677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2000" b="0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endParaRPr lang="lt-LT" dirty="0"/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1" y="422490"/>
            <a:ext cx="3529290" cy="619724"/>
          </a:xfrm>
          <a:prstGeom prst="rect">
            <a:avLst/>
          </a:prstGeom>
        </p:spPr>
        <p:txBody>
          <a:bodyPr/>
          <a:lstStyle>
            <a:lvl1pPr algn="l">
              <a:lnSpc>
                <a:spcPts val="3000"/>
              </a:lnSpc>
              <a:buNone/>
              <a:defRPr sz="3000" b="1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Pavadinimas</a:t>
            </a:r>
          </a:p>
          <a:p>
            <a:pPr lvl="0"/>
            <a:endParaRPr lang="lt-LT" dirty="0"/>
          </a:p>
        </p:txBody>
      </p:sp>
      <p:sp>
        <p:nvSpPr>
          <p:cNvPr id="17" name="Picture Placeholder 6"/>
          <p:cNvSpPr>
            <a:spLocks noGrp="1"/>
          </p:cNvSpPr>
          <p:nvPr>
            <p:ph type="pic" sz="quarter" idx="12" hasCustomPrompt="1"/>
          </p:nvPr>
        </p:nvSpPr>
        <p:spPr>
          <a:xfrm>
            <a:off x="457203" y="2683461"/>
            <a:ext cx="8227078" cy="3348223"/>
          </a:xfrm>
          <a:prstGeom prst="rect">
            <a:avLst/>
          </a:prstGeom>
        </p:spPr>
        <p:txBody>
          <a:bodyPr/>
          <a:lstStyle>
            <a:lvl1pPr>
              <a:buNone/>
              <a:defRPr sz="280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lt-LT" dirty="0"/>
              <a:t>Paveikslėlis</a:t>
            </a:r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2" y="6124180"/>
            <a:ext cx="8226909" cy="368900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1600" b="0" baseline="0">
                <a:solidFill>
                  <a:srgbClr val="9BA0AC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Biuro pavadinimas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5761809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ulinė skaidr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910046" y="5753103"/>
            <a:ext cx="2128990" cy="1104899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2000" b="1" baseline="0">
                <a:solidFill>
                  <a:srgbClr val="132A4A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  <p:grpSp>
        <p:nvGrpSpPr>
          <p:cNvPr id="2" name="Group 1"/>
          <p:cNvGrpSpPr/>
          <p:nvPr userDrawn="1"/>
        </p:nvGrpSpPr>
        <p:grpSpPr>
          <a:xfrm>
            <a:off x="3313722" y="1461865"/>
            <a:ext cx="5830279" cy="4843687"/>
            <a:chOff x="3313722" y="1068240"/>
            <a:chExt cx="5830279" cy="4843687"/>
          </a:xfrm>
        </p:grpSpPr>
        <p:pic>
          <p:nvPicPr>
            <p:cNvPr id="7" name="Picture 6"/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-19231" r="-1376" b="-6149"/>
            <a:stretch/>
          </p:blipFill>
          <p:spPr>
            <a:xfrm rot="5400000">
              <a:off x="4033754" y="348208"/>
              <a:ext cx="4390214" cy="5830277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-17614" r="-13441" b="-10542"/>
            <a:stretch/>
          </p:blipFill>
          <p:spPr>
            <a:xfrm rot="5400000">
              <a:off x="4334569" y="1102496"/>
              <a:ext cx="3807447" cy="5811416"/>
            </a:xfrm>
            <a:prstGeom prst="rect">
              <a:avLst/>
            </a:prstGeom>
          </p:spPr>
        </p:pic>
      </p:grp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910046" y="1373526"/>
            <a:ext cx="7624292" cy="1086184"/>
          </a:xfrm>
          <a:prstGeom prst="rect">
            <a:avLst/>
          </a:prstGeom>
        </p:spPr>
        <p:txBody>
          <a:bodyPr/>
          <a:lstStyle>
            <a:lvl1pPr algn="l">
              <a:lnSpc>
                <a:spcPts val="5000"/>
              </a:lnSpc>
              <a:buNone/>
              <a:defRPr sz="4500" b="1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Pavadinimas</a:t>
            </a:r>
          </a:p>
        </p:txBody>
      </p:sp>
    </p:spTree>
    <p:extLst>
      <p:ext uri="{BB962C8B-B14F-4D97-AF65-F5344CB8AC3E}">
        <p14:creationId xmlns:p14="http://schemas.microsoft.com/office/powerpoint/2010/main" val="10066752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vadinimas ir tekst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6567133" y="2287681"/>
            <a:ext cx="2576867" cy="457827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077200" y="422490"/>
            <a:ext cx="635668" cy="724178"/>
          </a:xfrm>
          <a:prstGeom prst="rect">
            <a:avLst/>
          </a:prstGeom>
        </p:spPr>
      </p:pic>
      <p:sp>
        <p:nvSpPr>
          <p:cNvPr id="12" name="Rectangle 15">
            <a:extLst>
              <a:ext uri="{FF2B5EF4-FFF2-40B4-BE49-F238E27FC236}">
                <a16:creationId xmlns:a16="http://schemas.microsoft.com/office/drawing/2014/main" xmlns="" id="{81ED5B9F-86E1-4196-9F9C-82226D97395C}"/>
              </a:ext>
            </a:extLst>
          </p:cNvPr>
          <p:cNvSpPr/>
          <p:nvPr userDrawn="1"/>
        </p:nvSpPr>
        <p:spPr>
          <a:xfrm rot="5400000">
            <a:off x="-465323" y="465323"/>
            <a:ext cx="1083046" cy="152400"/>
          </a:xfrm>
          <a:prstGeom prst="rect">
            <a:avLst/>
          </a:prstGeom>
          <a:solidFill>
            <a:srgbClr val="EDD2C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noFill/>
            </a:endParaRPr>
          </a:p>
        </p:txBody>
      </p:sp>
      <p:sp>
        <p:nvSpPr>
          <p:cNvPr id="14" name="Rectangle 16">
            <a:extLst>
              <a:ext uri="{FF2B5EF4-FFF2-40B4-BE49-F238E27FC236}">
                <a16:creationId xmlns:a16="http://schemas.microsoft.com/office/drawing/2014/main" xmlns="" id="{97B8906E-3FDD-4610-9ADD-6727705B53F4}"/>
              </a:ext>
            </a:extLst>
          </p:cNvPr>
          <p:cNvSpPr/>
          <p:nvPr userDrawn="1"/>
        </p:nvSpPr>
        <p:spPr>
          <a:xfrm rot="5400000">
            <a:off x="-2811278" y="3894323"/>
            <a:ext cx="5774955" cy="152401"/>
          </a:xfrm>
          <a:prstGeom prst="rect">
            <a:avLst/>
          </a:prstGeom>
          <a:solidFill>
            <a:srgbClr val="795D7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solidFill>
                <a:srgbClr val="0B2242"/>
              </a:solidFill>
            </a:endParaRPr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2" y="2231472"/>
            <a:ext cx="8226909" cy="3765917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2000" b="0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1" y="422490"/>
            <a:ext cx="3529290" cy="619724"/>
          </a:xfrm>
          <a:prstGeom prst="rect">
            <a:avLst/>
          </a:prstGeom>
        </p:spPr>
        <p:txBody>
          <a:bodyPr/>
          <a:lstStyle>
            <a:lvl1pPr algn="l">
              <a:lnSpc>
                <a:spcPts val="3000"/>
              </a:lnSpc>
              <a:buNone/>
              <a:defRPr sz="3000" b="1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Pavadinimas</a:t>
            </a:r>
          </a:p>
          <a:p>
            <a:pPr lvl="0"/>
            <a:endParaRPr lang="lt-LT" dirty="0"/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2" y="6124180"/>
            <a:ext cx="8226909" cy="368900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1600" b="0" baseline="0">
                <a:solidFill>
                  <a:srgbClr val="9BA0AC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Biuro pavadinimas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90778837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vadinimas ir teksta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77200" y="422490"/>
            <a:ext cx="635668" cy="72417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532" b="-5193"/>
          <a:stretch/>
        </p:blipFill>
        <p:spPr>
          <a:xfrm rot="16200000">
            <a:off x="1671680" y="4058354"/>
            <a:ext cx="1280368" cy="4318928"/>
          </a:xfrm>
          <a:prstGeom prst="rect">
            <a:avLst/>
          </a:prstGeom>
        </p:spPr>
      </p:pic>
      <p:sp>
        <p:nvSpPr>
          <p:cNvPr id="13" name="Rectangle 15">
            <a:extLst>
              <a:ext uri="{FF2B5EF4-FFF2-40B4-BE49-F238E27FC236}">
                <a16:creationId xmlns:a16="http://schemas.microsoft.com/office/drawing/2014/main" xmlns="" id="{81ED5B9F-86E1-4196-9F9C-82226D97395C}"/>
              </a:ext>
            </a:extLst>
          </p:cNvPr>
          <p:cNvSpPr/>
          <p:nvPr userDrawn="1"/>
        </p:nvSpPr>
        <p:spPr>
          <a:xfrm rot="5400000">
            <a:off x="-465323" y="465323"/>
            <a:ext cx="1083046" cy="152400"/>
          </a:xfrm>
          <a:prstGeom prst="rect">
            <a:avLst/>
          </a:prstGeom>
          <a:solidFill>
            <a:srgbClr val="EDD2C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noFill/>
            </a:endParaRPr>
          </a:p>
        </p:txBody>
      </p:sp>
      <p:sp>
        <p:nvSpPr>
          <p:cNvPr id="14" name="Rectangle 16">
            <a:extLst>
              <a:ext uri="{FF2B5EF4-FFF2-40B4-BE49-F238E27FC236}">
                <a16:creationId xmlns:a16="http://schemas.microsoft.com/office/drawing/2014/main" xmlns="" id="{97B8906E-3FDD-4610-9ADD-6727705B53F4}"/>
              </a:ext>
            </a:extLst>
          </p:cNvPr>
          <p:cNvSpPr/>
          <p:nvPr userDrawn="1"/>
        </p:nvSpPr>
        <p:spPr>
          <a:xfrm rot="5400000">
            <a:off x="-2811278" y="3894323"/>
            <a:ext cx="5774955" cy="152401"/>
          </a:xfrm>
          <a:prstGeom prst="rect">
            <a:avLst/>
          </a:prstGeom>
          <a:solidFill>
            <a:srgbClr val="795D7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solidFill>
                <a:srgbClr val="0B2242"/>
              </a:solidFill>
            </a:endParaRPr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1" y="422490"/>
            <a:ext cx="3529290" cy="619724"/>
          </a:xfrm>
          <a:prstGeom prst="rect">
            <a:avLst/>
          </a:prstGeom>
        </p:spPr>
        <p:txBody>
          <a:bodyPr/>
          <a:lstStyle>
            <a:lvl1pPr algn="l">
              <a:lnSpc>
                <a:spcPts val="3000"/>
              </a:lnSpc>
              <a:buNone/>
              <a:defRPr sz="3000" b="1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Pavadinimas</a:t>
            </a:r>
          </a:p>
          <a:p>
            <a:pPr lvl="0"/>
            <a:endParaRPr lang="lt-LT" dirty="0"/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2" y="2231472"/>
            <a:ext cx="8226909" cy="3765917"/>
          </a:xfrm>
          <a:prstGeom prst="rect">
            <a:avLst/>
          </a:prstGeom>
        </p:spPr>
        <p:txBody>
          <a:bodyPr/>
          <a:lstStyle>
            <a:lvl1pPr marL="114300" indent="-342900" algn="l">
              <a:lnSpc>
                <a:spcPct val="100000"/>
              </a:lnSpc>
              <a:buFont typeface="Arial" charset="0"/>
              <a:buChar char="•"/>
              <a:defRPr sz="2000" b="0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2" y="6124180"/>
            <a:ext cx="8226909" cy="368900"/>
          </a:xfrm>
          <a:prstGeom prst="rect">
            <a:avLst/>
          </a:prstGeom>
        </p:spPr>
        <p:txBody>
          <a:bodyPr/>
          <a:lstStyle>
            <a:lvl1pPr marL="0" algn="r">
              <a:lnSpc>
                <a:spcPct val="100000"/>
              </a:lnSpc>
              <a:buNone/>
              <a:defRPr sz="1600" b="0" baseline="0">
                <a:solidFill>
                  <a:srgbClr val="9BA0AC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Biuro pavadinimas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1741972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as ir paveikslėl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6153" t="-6000"/>
          <a:stretch/>
        </p:blipFill>
        <p:spPr>
          <a:xfrm rot="5400000">
            <a:off x="1490661" y="3052797"/>
            <a:ext cx="2314544" cy="5295867"/>
          </a:xfrm>
          <a:prstGeom prst="rect">
            <a:avLst/>
          </a:prstGeom>
        </p:spPr>
      </p:pic>
      <p:sp>
        <p:nvSpPr>
          <p:cNvPr id="9" name="Picture Placeholder 6"/>
          <p:cNvSpPr>
            <a:spLocks noGrp="1"/>
          </p:cNvSpPr>
          <p:nvPr>
            <p:ph type="pic" sz="quarter" idx="12" hasCustomPrompt="1"/>
          </p:nvPr>
        </p:nvSpPr>
        <p:spPr>
          <a:xfrm>
            <a:off x="4335947" y="2135190"/>
            <a:ext cx="4348164" cy="3883691"/>
          </a:xfrm>
          <a:prstGeom prst="rect">
            <a:avLst/>
          </a:prstGeom>
        </p:spPr>
        <p:txBody>
          <a:bodyPr/>
          <a:lstStyle>
            <a:lvl1pPr>
              <a:buNone/>
              <a:defRPr sz="280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lt-LT" dirty="0"/>
              <a:t>Paveikslėlis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077200" y="422490"/>
            <a:ext cx="635668" cy="724178"/>
          </a:xfrm>
          <a:prstGeom prst="rect">
            <a:avLst/>
          </a:prstGeom>
        </p:spPr>
      </p:pic>
      <p:sp>
        <p:nvSpPr>
          <p:cNvPr id="19" name="Rectangle 15">
            <a:extLst>
              <a:ext uri="{FF2B5EF4-FFF2-40B4-BE49-F238E27FC236}">
                <a16:creationId xmlns:a16="http://schemas.microsoft.com/office/drawing/2014/main" xmlns="" id="{81ED5B9F-86E1-4196-9F9C-82226D97395C}"/>
              </a:ext>
            </a:extLst>
          </p:cNvPr>
          <p:cNvSpPr/>
          <p:nvPr userDrawn="1"/>
        </p:nvSpPr>
        <p:spPr>
          <a:xfrm rot="5400000">
            <a:off x="-465323" y="465323"/>
            <a:ext cx="1083046" cy="152400"/>
          </a:xfrm>
          <a:prstGeom prst="rect">
            <a:avLst/>
          </a:prstGeom>
          <a:solidFill>
            <a:srgbClr val="EDD2C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noFill/>
            </a:endParaRPr>
          </a:p>
        </p:txBody>
      </p:sp>
      <p:sp>
        <p:nvSpPr>
          <p:cNvPr id="20" name="Rectangle 16">
            <a:extLst>
              <a:ext uri="{FF2B5EF4-FFF2-40B4-BE49-F238E27FC236}">
                <a16:creationId xmlns:a16="http://schemas.microsoft.com/office/drawing/2014/main" xmlns="" id="{97B8906E-3FDD-4610-9ADD-6727705B53F4}"/>
              </a:ext>
            </a:extLst>
          </p:cNvPr>
          <p:cNvSpPr/>
          <p:nvPr userDrawn="1"/>
        </p:nvSpPr>
        <p:spPr>
          <a:xfrm rot="5400000">
            <a:off x="-2811278" y="3894323"/>
            <a:ext cx="5774955" cy="152401"/>
          </a:xfrm>
          <a:prstGeom prst="rect">
            <a:avLst/>
          </a:prstGeom>
          <a:solidFill>
            <a:srgbClr val="795D7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solidFill>
                <a:srgbClr val="0B2242"/>
              </a:solidFill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2" y="2135190"/>
            <a:ext cx="3494740" cy="3883691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2000" b="0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endParaRPr lang="lt-LT" dirty="0"/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1" y="422490"/>
            <a:ext cx="3529290" cy="619724"/>
          </a:xfrm>
          <a:prstGeom prst="rect">
            <a:avLst/>
          </a:prstGeom>
        </p:spPr>
        <p:txBody>
          <a:bodyPr/>
          <a:lstStyle>
            <a:lvl1pPr algn="l">
              <a:lnSpc>
                <a:spcPts val="3000"/>
              </a:lnSpc>
              <a:buNone/>
              <a:defRPr sz="3000" b="1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Pavadinimas</a:t>
            </a:r>
          </a:p>
          <a:p>
            <a:pPr lvl="0"/>
            <a:endParaRPr lang="lt-LT" dirty="0"/>
          </a:p>
        </p:txBody>
      </p:sp>
      <p:sp>
        <p:nvSpPr>
          <p:cNvPr id="10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2" y="6124180"/>
            <a:ext cx="8226909" cy="368900"/>
          </a:xfrm>
          <a:prstGeom prst="rect">
            <a:avLst/>
          </a:prstGeom>
        </p:spPr>
        <p:txBody>
          <a:bodyPr/>
          <a:lstStyle>
            <a:lvl1pPr marL="0" algn="r">
              <a:lnSpc>
                <a:spcPct val="100000"/>
              </a:lnSpc>
              <a:buNone/>
              <a:defRPr sz="1600" b="0" baseline="0">
                <a:solidFill>
                  <a:srgbClr val="9BA0AC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Biuro pavadinimas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88255948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as ir paveikslėli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77200" y="422490"/>
            <a:ext cx="635668" cy="72417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45906" b="-408"/>
          <a:stretch/>
        </p:blipFill>
        <p:spPr>
          <a:xfrm rot="5400000">
            <a:off x="4966121" y="2691697"/>
            <a:ext cx="2667022" cy="5688737"/>
          </a:xfrm>
          <a:prstGeom prst="rect">
            <a:avLst/>
          </a:prstGeom>
        </p:spPr>
      </p:pic>
      <p:sp>
        <p:nvSpPr>
          <p:cNvPr id="12" name="Rectangle 15">
            <a:extLst>
              <a:ext uri="{FF2B5EF4-FFF2-40B4-BE49-F238E27FC236}">
                <a16:creationId xmlns:a16="http://schemas.microsoft.com/office/drawing/2014/main" xmlns="" id="{81ED5B9F-86E1-4196-9F9C-82226D97395C}"/>
              </a:ext>
            </a:extLst>
          </p:cNvPr>
          <p:cNvSpPr/>
          <p:nvPr userDrawn="1"/>
        </p:nvSpPr>
        <p:spPr>
          <a:xfrm rot="5400000">
            <a:off x="-465323" y="465323"/>
            <a:ext cx="1083046" cy="152400"/>
          </a:xfrm>
          <a:prstGeom prst="rect">
            <a:avLst/>
          </a:prstGeom>
          <a:solidFill>
            <a:srgbClr val="EDD2C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noFill/>
            </a:endParaRPr>
          </a:p>
        </p:txBody>
      </p:sp>
      <p:sp>
        <p:nvSpPr>
          <p:cNvPr id="13" name="Rectangle 16">
            <a:extLst>
              <a:ext uri="{FF2B5EF4-FFF2-40B4-BE49-F238E27FC236}">
                <a16:creationId xmlns:a16="http://schemas.microsoft.com/office/drawing/2014/main" xmlns="" id="{97B8906E-3FDD-4610-9ADD-6727705B53F4}"/>
              </a:ext>
            </a:extLst>
          </p:cNvPr>
          <p:cNvSpPr/>
          <p:nvPr userDrawn="1"/>
        </p:nvSpPr>
        <p:spPr>
          <a:xfrm rot="5400000">
            <a:off x="-2811278" y="3894323"/>
            <a:ext cx="5774955" cy="152401"/>
          </a:xfrm>
          <a:prstGeom prst="rect">
            <a:avLst/>
          </a:prstGeom>
          <a:solidFill>
            <a:srgbClr val="795D7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solidFill>
                <a:srgbClr val="0B2242"/>
              </a:solidFill>
            </a:endParaRPr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12" hasCustomPrompt="1"/>
          </p:nvPr>
        </p:nvSpPr>
        <p:spPr>
          <a:xfrm>
            <a:off x="457203" y="3171039"/>
            <a:ext cx="8227078" cy="2847843"/>
          </a:xfrm>
          <a:prstGeom prst="rect">
            <a:avLst/>
          </a:prstGeom>
        </p:spPr>
        <p:txBody>
          <a:bodyPr/>
          <a:lstStyle>
            <a:lvl1pPr>
              <a:buNone/>
              <a:defRPr sz="280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lt-LT" dirty="0"/>
              <a:t>Paveikslėlis</a:t>
            </a:r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1" y="1862356"/>
            <a:ext cx="8233071" cy="1157681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2000" b="0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endParaRPr lang="lt-LT" dirty="0"/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1" y="422490"/>
            <a:ext cx="3529290" cy="619724"/>
          </a:xfrm>
          <a:prstGeom prst="rect">
            <a:avLst/>
          </a:prstGeom>
        </p:spPr>
        <p:txBody>
          <a:bodyPr/>
          <a:lstStyle>
            <a:lvl1pPr algn="l">
              <a:lnSpc>
                <a:spcPts val="3000"/>
              </a:lnSpc>
              <a:buNone/>
              <a:defRPr sz="3000" b="1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Pavadinimas</a:t>
            </a:r>
          </a:p>
          <a:p>
            <a:pPr lvl="0"/>
            <a:endParaRPr lang="lt-LT" dirty="0"/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2" y="6124180"/>
            <a:ext cx="8226909" cy="368900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1600" b="0" baseline="0">
                <a:solidFill>
                  <a:srgbClr val="9BA0AC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Biuro pavadinimas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35875548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as ir paveikslėli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77200" y="422490"/>
            <a:ext cx="635668" cy="724178"/>
          </a:xfrm>
          <a:prstGeom prst="rect">
            <a:avLst/>
          </a:prstGeom>
        </p:spPr>
      </p:pic>
      <p:sp>
        <p:nvSpPr>
          <p:cNvPr id="14" name="Rectangle 15">
            <a:extLst>
              <a:ext uri="{FF2B5EF4-FFF2-40B4-BE49-F238E27FC236}">
                <a16:creationId xmlns:a16="http://schemas.microsoft.com/office/drawing/2014/main" xmlns="" id="{81ED5B9F-86E1-4196-9F9C-82226D97395C}"/>
              </a:ext>
            </a:extLst>
          </p:cNvPr>
          <p:cNvSpPr/>
          <p:nvPr userDrawn="1"/>
        </p:nvSpPr>
        <p:spPr>
          <a:xfrm rot="5400000">
            <a:off x="-465323" y="465323"/>
            <a:ext cx="1083046" cy="152400"/>
          </a:xfrm>
          <a:prstGeom prst="rect">
            <a:avLst/>
          </a:prstGeom>
          <a:solidFill>
            <a:srgbClr val="EDD2C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noFill/>
            </a:endParaRPr>
          </a:p>
        </p:txBody>
      </p:sp>
      <p:sp>
        <p:nvSpPr>
          <p:cNvPr id="15" name="Rectangle 16">
            <a:extLst>
              <a:ext uri="{FF2B5EF4-FFF2-40B4-BE49-F238E27FC236}">
                <a16:creationId xmlns:a16="http://schemas.microsoft.com/office/drawing/2014/main" xmlns="" id="{97B8906E-3FDD-4610-9ADD-6727705B53F4}"/>
              </a:ext>
            </a:extLst>
          </p:cNvPr>
          <p:cNvSpPr/>
          <p:nvPr userDrawn="1"/>
        </p:nvSpPr>
        <p:spPr>
          <a:xfrm rot="5400000">
            <a:off x="-2811278" y="3894323"/>
            <a:ext cx="5774955" cy="152401"/>
          </a:xfrm>
          <a:prstGeom prst="rect">
            <a:avLst/>
          </a:prstGeom>
          <a:solidFill>
            <a:srgbClr val="795D7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solidFill>
                <a:srgbClr val="0B2242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6153" t="-6000"/>
          <a:stretch/>
        </p:blipFill>
        <p:spPr>
          <a:xfrm>
            <a:off x="6829456" y="1562134"/>
            <a:ext cx="2314544" cy="5295867"/>
          </a:xfrm>
          <a:prstGeom prst="rect">
            <a:avLst/>
          </a:prstGeom>
        </p:spPr>
      </p:pic>
      <p:sp>
        <p:nvSpPr>
          <p:cNvPr id="12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1" y="1655810"/>
            <a:ext cx="8233071" cy="855677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2000" b="0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endParaRPr lang="lt-LT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1" y="422490"/>
            <a:ext cx="3529290" cy="619724"/>
          </a:xfrm>
          <a:prstGeom prst="rect">
            <a:avLst/>
          </a:prstGeom>
        </p:spPr>
        <p:txBody>
          <a:bodyPr/>
          <a:lstStyle>
            <a:lvl1pPr algn="l">
              <a:lnSpc>
                <a:spcPts val="3000"/>
              </a:lnSpc>
              <a:buNone/>
              <a:defRPr sz="3000" b="1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Pavadinimas</a:t>
            </a:r>
          </a:p>
          <a:p>
            <a:pPr lvl="0"/>
            <a:endParaRPr lang="lt-LT" dirty="0"/>
          </a:p>
        </p:txBody>
      </p:sp>
      <p:sp>
        <p:nvSpPr>
          <p:cNvPr id="17" name="Picture Placeholder 6"/>
          <p:cNvSpPr>
            <a:spLocks noGrp="1"/>
          </p:cNvSpPr>
          <p:nvPr>
            <p:ph type="pic" sz="quarter" idx="12" hasCustomPrompt="1"/>
          </p:nvPr>
        </p:nvSpPr>
        <p:spPr>
          <a:xfrm>
            <a:off x="457203" y="2683461"/>
            <a:ext cx="8227078" cy="3356612"/>
          </a:xfrm>
          <a:prstGeom prst="rect">
            <a:avLst/>
          </a:prstGeom>
        </p:spPr>
        <p:txBody>
          <a:bodyPr/>
          <a:lstStyle>
            <a:lvl1pPr>
              <a:buNone/>
              <a:defRPr sz="280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lt-LT" dirty="0"/>
              <a:t>Paveikslėlis</a:t>
            </a:r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2" y="6124180"/>
            <a:ext cx="8226909" cy="368900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1600" b="0" baseline="0">
                <a:solidFill>
                  <a:srgbClr val="9BA0AC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Biuro pavadinimas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182448292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ulinė skaidr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910046" y="5753103"/>
            <a:ext cx="2128990" cy="1104899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2000" b="1" baseline="0">
                <a:solidFill>
                  <a:srgbClr val="132A4A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4921" t="16470" r="-24239" b="-18483"/>
          <a:stretch/>
        </p:blipFill>
        <p:spPr>
          <a:xfrm rot="5400000">
            <a:off x="3393055" y="944100"/>
            <a:ext cx="4846649" cy="665524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0835" t="-379" b="-1"/>
          <a:stretch/>
        </p:blipFill>
        <p:spPr>
          <a:xfrm rot="5400000">
            <a:off x="4145794" y="1215706"/>
            <a:ext cx="4098150" cy="5898263"/>
          </a:xfrm>
          <a:prstGeom prst="rect">
            <a:avLst/>
          </a:prstGeom>
        </p:spPr>
      </p:pic>
      <p:sp>
        <p:nvSpPr>
          <p:cNvPr id="11" name="Text Placeholder 12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910046" y="1373526"/>
            <a:ext cx="7624292" cy="1086184"/>
          </a:xfrm>
          <a:prstGeom prst="rect">
            <a:avLst/>
          </a:prstGeom>
        </p:spPr>
        <p:txBody>
          <a:bodyPr/>
          <a:lstStyle>
            <a:lvl1pPr algn="l">
              <a:lnSpc>
                <a:spcPts val="5000"/>
              </a:lnSpc>
              <a:buNone/>
              <a:defRPr sz="4500" b="1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Pavadinimas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A5ACA0E0-61CB-4CF1-9993-B3963192F61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077200" y="422490"/>
            <a:ext cx="635668" cy="724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2479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vadinimas ir tekst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7342095" y="2998614"/>
            <a:ext cx="1801906" cy="3859386"/>
          </a:xfrm>
          <a:prstGeom prst="rect">
            <a:avLst/>
          </a:prstGeom>
        </p:spPr>
      </p:pic>
      <p:sp>
        <p:nvSpPr>
          <p:cNvPr id="8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2" y="2231472"/>
            <a:ext cx="8226909" cy="3765917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2000" b="0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1" y="422490"/>
            <a:ext cx="3529290" cy="619724"/>
          </a:xfrm>
          <a:prstGeom prst="rect">
            <a:avLst/>
          </a:prstGeom>
        </p:spPr>
        <p:txBody>
          <a:bodyPr/>
          <a:lstStyle>
            <a:lvl1pPr algn="l">
              <a:lnSpc>
                <a:spcPts val="3000"/>
              </a:lnSpc>
              <a:buNone/>
              <a:defRPr sz="3000" b="1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Pavadinimas</a:t>
            </a:r>
          </a:p>
          <a:p>
            <a:pPr lvl="0"/>
            <a:endParaRPr lang="lt-LT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7200" y="422490"/>
            <a:ext cx="635668" cy="724178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 rot="5400000">
            <a:off x="-465323" y="465322"/>
            <a:ext cx="1083046" cy="152400"/>
          </a:xfrm>
          <a:prstGeom prst="rect">
            <a:avLst/>
          </a:prstGeom>
          <a:solidFill>
            <a:srgbClr val="CAB98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noFill/>
            </a:endParaRPr>
          </a:p>
        </p:txBody>
      </p:sp>
      <p:sp>
        <p:nvSpPr>
          <p:cNvPr id="12" name="Rectangle 11"/>
          <p:cNvSpPr/>
          <p:nvPr/>
        </p:nvSpPr>
        <p:spPr>
          <a:xfrm rot="5400000">
            <a:off x="-2811278" y="3894323"/>
            <a:ext cx="5774955" cy="152401"/>
          </a:xfrm>
          <a:prstGeom prst="rect">
            <a:avLst/>
          </a:prstGeom>
          <a:solidFill>
            <a:srgbClr val="0B224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solidFill>
                <a:srgbClr val="0B2242"/>
              </a:solidFill>
            </a:endParaRPr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2" y="6124180"/>
            <a:ext cx="8226909" cy="368900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1600" b="0" baseline="0">
                <a:solidFill>
                  <a:srgbClr val="9BA0AC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Biuro pavadinimas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1147023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vadinimas ir tekst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77200" y="422490"/>
            <a:ext cx="635668" cy="72417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6339966" y="2284244"/>
            <a:ext cx="2804034" cy="458533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81ED5B9F-86E1-4196-9F9C-82226D97395C}"/>
              </a:ext>
            </a:extLst>
          </p:cNvPr>
          <p:cNvSpPr/>
          <p:nvPr userDrawn="1"/>
        </p:nvSpPr>
        <p:spPr>
          <a:xfrm rot="5400000">
            <a:off x="-465323" y="465323"/>
            <a:ext cx="1083046" cy="152400"/>
          </a:xfrm>
          <a:prstGeom prst="rect">
            <a:avLst/>
          </a:prstGeom>
          <a:solidFill>
            <a:srgbClr val="C7DB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noFill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97B8906E-3FDD-4610-9ADD-6727705B53F4}"/>
              </a:ext>
            </a:extLst>
          </p:cNvPr>
          <p:cNvSpPr/>
          <p:nvPr userDrawn="1"/>
        </p:nvSpPr>
        <p:spPr>
          <a:xfrm rot="5400000">
            <a:off x="-2811278" y="3894323"/>
            <a:ext cx="5774955" cy="152401"/>
          </a:xfrm>
          <a:prstGeom prst="rect">
            <a:avLst/>
          </a:prstGeom>
          <a:solidFill>
            <a:srgbClr val="2C536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solidFill>
                <a:srgbClr val="0B2242"/>
              </a:solidFill>
            </a:endParaRPr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2" y="2231472"/>
            <a:ext cx="8226909" cy="3765917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2000" b="0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422490"/>
            <a:ext cx="7356763" cy="619724"/>
          </a:xfrm>
          <a:prstGeom prst="rect">
            <a:avLst/>
          </a:prstGeom>
        </p:spPr>
        <p:txBody>
          <a:bodyPr/>
          <a:lstStyle>
            <a:lvl1pPr algn="l">
              <a:lnSpc>
                <a:spcPts val="3000"/>
              </a:lnSpc>
              <a:buNone/>
              <a:defRPr sz="3000" b="1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Pavadinimas</a:t>
            </a:r>
          </a:p>
          <a:p>
            <a:pPr lvl="0"/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93113057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vadinimas ir teksta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1661581" y="3880468"/>
            <a:ext cx="1125655" cy="482941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077200" y="422490"/>
            <a:ext cx="635668" cy="72417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81ED5B9F-86E1-4196-9F9C-82226D97395C}"/>
              </a:ext>
            </a:extLst>
          </p:cNvPr>
          <p:cNvSpPr/>
          <p:nvPr userDrawn="1"/>
        </p:nvSpPr>
        <p:spPr>
          <a:xfrm rot="5400000">
            <a:off x="-465323" y="465323"/>
            <a:ext cx="1083046" cy="152400"/>
          </a:xfrm>
          <a:prstGeom prst="rect">
            <a:avLst/>
          </a:prstGeom>
          <a:solidFill>
            <a:srgbClr val="C7DB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noFill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97B8906E-3FDD-4610-9ADD-6727705B53F4}"/>
              </a:ext>
            </a:extLst>
          </p:cNvPr>
          <p:cNvSpPr/>
          <p:nvPr userDrawn="1"/>
        </p:nvSpPr>
        <p:spPr>
          <a:xfrm rot="5400000">
            <a:off x="-2811278" y="3894323"/>
            <a:ext cx="5774955" cy="152401"/>
          </a:xfrm>
          <a:prstGeom prst="rect">
            <a:avLst/>
          </a:prstGeom>
          <a:solidFill>
            <a:srgbClr val="2C536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solidFill>
                <a:srgbClr val="0B2242"/>
              </a:solidFill>
            </a:endParaRPr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422490"/>
            <a:ext cx="7356763" cy="619724"/>
          </a:xfrm>
          <a:prstGeom prst="rect">
            <a:avLst/>
          </a:prstGeom>
        </p:spPr>
        <p:txBody>
          <a:bodyPr/>
          <a:lstStyle>
            <a:lvl1pPr algn="l">
              <a:lnSpc>
                <a:spcPts val="3000"/>
              </a:lnSpc>
              <a:buNone/>
              <a:defRPr sz="3000" b="1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Pavadinimas</a:t>
            </a:r>
          </a:p>
          <a:p>
            <a:pPr lvl="0"/>
            <a:endParaRPr lang="lt-LT" dirty="0"/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2" y="2231472"/>
            <a:ext cx="8226909" cy="3765917"/>
          </a:xfrm>
          <a:prstGeom prst="rect">
            <a:avLst/>
          </a:prstGeom>
        </p:spPr>
        <p:txBody>
          <a:bodyPr/>
          <a:lstStyle>
            <a:lvl1pPr marL="114300" indent="-342900" algn="l">
              <a:lnSpc>
                <a:spcPct val="100000"/>
              </a:lnSpc>
              <a:buFont typeface="Arial" charset="0"/>
              <a:buChar char="•"/>
              <a:defRPr sz="2000" b="0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179127133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as ir paveikslėl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668" t="-15846"/>
          <a:stretch/>
        </p:blipFill>
        <p:spPr>
          <a:xfrm rot="5400000">
            <a:off x="1659618" y="3121602"/>
            <a:ext cx="2229185" cy="5243619"/>
          </a:xfrm>
          <a:prstGeom prst="rect">
            <a:avLst/>
          </a:prstGeom>
        </p:spPr>
      </p:pic>
      <p:sp>
        <p:nvSpPr>
          <p:cNvPr id="9" name="Picture Placeholder 6"/>
          <p:cNvSpPr>
            <a:spLocks noGrp="1"/>
          </p:cNvSpPr>
          <p:nvPr>
            <p:ph type="pic" sz="quarter" idx="12" hasCustomPrompt="1"/>
          </p:nvPr>
        </p:nvSpPr>
        <p:spPr>
          <a:xfrm>
            <a:off x="4335947" y="2135190"/>
            <a:ext cx="4348164" cy="3883691"/>
          </a:xfrm>
          <a:prstGeom prst="rect">
            <a:avLst/>
          </a:prstGeom>
        </p:spPr>
        <p:txBody>
          <a:bodyPr/>
          <a:lstStyle>
            <a:lvl1pPr>
              <a:buNone/>
              <a:defRPr sz="280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lt-LT" dirty="0"/>
              <a:t>Paveikslėlis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077200" y="422490"/>
            <a:ext cx="635668" cy="724178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81ED5B9F-86E1-4196-9F9C-82226D97395C}"/>
              </a:ext>
            </a:extLst>
          </p:cNvPr>
          <p:cNvSpPr/>
          <p:nvPr userDrawn="1"/>
        </p:nvSpPr>
        <p:spPr>
          <a:xfrm rot="5400000">
            <a:off x="-465323" y="465323"/>
            <a:ext cx="1083046" cy="152400"/>
          </a:xfrm>
          <a:prstGeom prst="rect">
            <a:avLst/>
          </a:prstGeom>
          <a:solidFill>
            <a:srgbClr val="C7DB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noFill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97B8906E-3FDD-4610-9ADD-6727705B53F4}"/>
              </a:ext>
            </a:extLst>
          </p:cNvPr>
          <p:cNvSpPr/>
          <p:nvPr userDrawn="1"/>
        </p:nvSpPr>
        <p:spPr>
          <a:xfrm rot="5400000">
            <a:off x="-2811278" y="3894323"/>
            <a:ext cx="5774955" cy="152401"/>
          </a:xfrm>
          <a:prstGeom prst="rect">
            <a:avLst/>
          </a:prstGeom>
          <a:solidFill>
            <a:srgbClr val="2C536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solidFill>
                <a:srgbClr val="0B2242"/>
              </a:solidFill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2" y="2135190"/>
            <a:ext cx="3494740" cy="3883691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2000" b="0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endParaRPr lang="lt-LT" dirty="0"/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1" y="422490"/>
            <a:ext cx="3529290" cy="619724"/>
          </a:xfrm>
          <a:prstGeom prst="rect">
            <a:avLst/>
          </a:prstGeom>
        </p:spPr>
        <p:txBody>
          <a:bodyPr/>
          <a:lstStyle>
            <a:lvl1pPr algn="l">
              <a:lnSpc>
                <a:spcPts val="3000"/>
              </a:lnSpc>
              <a:buNone/>
              <a:defRPr sz="3000" b="1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Pavadinimas</a:t>
            </a:r>
          </a:p>
          <a:p>
            <a:pPr lvl="0"/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192480616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as ir paveikslėli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77200" y="422490"/>
            <a:ext cx="635668" cy="724178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81ED5B9F-86E1-4196-9F9C-82226D97395C}"/>
              </a:ext>
            </a:extLst>
          </p:cNvPr>
          <p:cNvSpPr/>
          <p:nvPr userDrawn="1"/>
        </p:nvSpPr>
        <p:spPr>
          <a:xfrm rot="5400000">
            <a:off x="-465323" y="465323"/>
            <a:ext cx="1083046" cy="152400"/>
          </a:xfrm>
          <a:prstGeom prst="rect">
            <a:avLst/>
          </a:prstGeom>
          <a:solidFill>
            <a:srgbClr val="C7DB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noFill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97B8906E-3FDD-4610-9ADD-6727705B53F4}"/>
              </a:ext>
            </a:extLst>
          </p:cNvPr>
          <p:cNvSpPr/>
          <p:nvPr userDrawn="1"/>
        </p:nvSpPr>
        <p:spPr>
          <a:xfrm rot="5400000">
            <a:off x="-2811278" y="3894323"/>
            <a:ext cx="5774955" cy="152401"/>
          </a:xfrm>
          <a:prstGeom prst="rect">
            <a:avLst/>
          </a:prstGeom>
          <a:solidFill>
            <a:srgbClr val="2C536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solidFill>
                <a:srgbClr val="0B2242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60814" b="-17059"/>
          <a:stretch/>
        </p:blipFill>
        <p:spPr>
          <a:xfrm rot="5400000">
            <a:off x="4547594" y="2261595"/>
            <a:ext cx="2657787" cy="6535025"/>
          </a:xfrm>
          <a:prstGeom prst="rect">
            <a:avLst/>
          </a:prstGeom>
        </p:spPr>
      </p:pic>
      <p:sp>
        <p:nvSpPr>
          <p:cNvPr id="10" name="Picture Placeholder 6"/>
          <p:cNvSpPr>
            <a:spLocks noGrp="1"/>
          </p:cNvSpPr>
          <p:nvPr>
            <p:ph type="pic" sz="quarter" idx="12" hasCustomPrompt="1"/>
          </p:nvPr>
        </p:nvSpPr>
        <p:spPr>
          <a:xfrm>
            <a:off x="457203" y="3171039"/>
            <a:ext cx="8227078" cy="2847843"/>
          </a:xfrm>
          <a:prstGeom prst="rect">
            <a:avLst/>
          </a:prstGeom>
        </p:spPr>
        <p:txBody>
          <a:bodyPr/>
          <a:lstStyle>
            <a:lvl1pPr>
              <a:buNone/>
              <a:defRPr sz="280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lt-LT" dirty="0"/>
              <a:t>Paveikslėlis</a:t>
            </a:r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1" y="1862356"/>
            <a:ext cx="8233071" cy="1157681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2000" b="0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endParaRPr lang="lt-LT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1" y="422490"/>
            <a:ext cx="3529290" cy="619724"/>
          </a:xfrm>
          <a:prstGeom prst="rect">
            <a:avLst/>
          </a:prstGeom>
        </p:spPr>
        <p:txBody>
          <a:bodyPr/>
          <a:lstStyle>
            <a:lvl1pPr algn="l">
              <a:lnSpc>
                <a:spcPts val="3000"/>
              </a:lnSpc>
              <a:buNone/>
              <a:defRPr sz="3000" b="1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Pavadinimas</a:t>
            </a:r>
          </a:p>
          <a:p>
            <a:pPr lvl="0"/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202517081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as ir paveikslėli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77200" y="422490"/>
            <a:ext cx="635668" cy="72417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81ED5B9F-86E1-4196-9F9C-82226D97395C}"/>
              </a:ext>
            </a:extLst>
          </p:cNvPr>
          <p:cNvSpPr/>
          <p:nvPr userDrawn="1"/>
        </p:nvSpPr>
        <p:spPr>
          <a:xfrm rot="5400000">
            <a:off x="-465323" y="465323"/>
            <a:ext cx="1083046" cy="152400"/>
          </a:xfrm>
          <a:prstGeom prst="rect">
            <a:avLst/>
          </a:prstGeom>
          <a:solidFill>
            <a:srgbClr val="C7DB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noFill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97B8906E-3FDD-4610-9ADD-6727705B53F4}"/>
              </a:ext>
            </a:extLst>
          </p:cNvPr>
          <p:cNvSpPr/>
          <p:nvPr userDrawn="1"/>
        </p:nvSpPr>
        <p:spPr>
          <a:xfrm rot="5400000">
            <a:off x="-2811278" y="3894323"/>
            <a:ext cx="5774955" cy="152401"/>
          </a:xfrm>
          <a:prstGeom prst="rect">
            <a:avLst/>
          </a:prstGeom>
          <a:solidFill>
            <a:srgbClr val="2C536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solidFill>
                <a:srgbClr val="0B2242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668" t="-15846"/>
          <a:stretch/>
        </p:blipFill>
        <p:spPr>
          <a:xfrm>
            <a:off x="6914816" y="1614383"/>
            <a:ext cx="2229185" cy="5243619"/>
          </a:xfrm>
          <a:prstGeom prst="rect">
            <a:avLst/>
          </a:prstGeom>
        </p:spPr>
      </p:pic>
      <p:sp>
        <p:nvSpPr>
          <p:cNvPr id="14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1" y="1655810"/>
            <a:ext cx="8233071" cy="855677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2000" b="0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endParaRPr lang="lt-LT" dirty="0"/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1" y="422490"/>
            <a:ext cx="3529290" cy="619724"/>
          </a:xfrm>
          <a:prstGeom prst="rect">
            <a:avLst/>
          </a:prstGeom>
        </p:spPr>
        <p:txBody>
          <a:bodyPr/>
          <a:lstStyle>
            <a:lvl1pPr algn="l">
              <a:lnSpc>
                <a:spcPts val="3000"/>
              </a:lnSpc>
              <a:buNone/>
              <a:defRPr sz="3000" b="1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Pavadinimas</a:t>
            </a:r>
          </a:p>
          <a:p>
            <a:pPr lvl="0"/>
            <a:endParaRPr lang="lt-LT" dirty="0"/>
          </a:p>
        </p:txBody>
      </p:sp>
      <p:sp>
        <p:nvSpPr>
          <p:cNvPr id="17" name="Picture Placeholder 6"/>
          <p:cNvSpPr>
            <a:spLocks noGrp="1"/>
          </p:cNvSpPr>
          <p:nvPr>
            <p:ph type="pic" sz="quarter" idx="12" hasCustomPrompt="1"/>
          </p:nvPr>
        </p:nvSpPr>
        <p:spPr>
          <a:xfrm>
            <a:off x="457203" y="2683461"/>
            <a:ext cx="8227078" cy="3356612"/>
          </a:xfrm>
          <a:prstGeom prst="rect">
            <a:avLst/>
          </a:prstGeom>
        </p:spPr>
        <p:txBody>
          <a:bodyPr/>
          <a:lstStyle>
            <a:lvl1pPr>
              <a:buNone/>
              <a:defRPr sz="280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lt-LT" dirty="0"/>
              <a:t>Paveikslėlis</a:t>
            </a:r>
          </a:p>
        </p:txBody>
      </p:sp>
    </p:spTree>
    <p:extLst>
      <p:ext uri="{BB962C8B-B14F-4D97-AF65-F5344CB8AC3E}">
        <p14:creationId xmlns:p14="http://schemas.microsoft.com/office/powerpoint/2010/main" val="189036305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ulinė skaidr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910046" y="5753103"/>
            <a:ext cx="2128990" cy="1104899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2000" b="1" baseline="0">
                <a:solidFill>
                  <a:srgbClr val="132A4A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  <p:grpSp>
        <p:nvGrpSpPr>
          <p:cNvPr id="2" name="Group 1"/>
          <p:cNvGrpSpPr/>
          <p:nvPr userDrawn="1"/>
        </p:nvGrpSpPr>
        <p:grpSpPr>
          <a:xfrm>
            <a:off x="2488759" y="1848396"/>
            <a:ext cx="6655242" cy="4846649"/>
            <a:chOff x="2488759" y="2192344"/>
            <a:chExt cx="6655242" cy="4846649"/>
          </a:xfrm>
        </p:grpSpPr>
        <p:pic>
          <p:nvPicPr>
            <p:cNvPr id="6" name="Picture 5"/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-14921" t="16470" r="-24239" b="-18483"/>
            <a:stretch/>
          </p:blipFill>
          <p:spPr>
            <a:xfrm rot="5400000">
              <a:off x="3393055" y="1288048"/>
              <a:ext cx="4846649" cy="6655242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-30835" t="-379" b="-1"/>
            <a:stretch/>
          </p:blipFill>
          <p:spPr>
            <a:xfrm rot="5400000">
              <a:off x="4145794" y="1559654"/>
              <a:ext cx="4098150" cy="5898263"/>
            </a:xfrm>
            <a:prstGeom prst="rect">
              <a:avLst/>
            </a:prstGeom>
          </p:spPr>
        </p:pic>
      </p:grpSp>
      <p:sp>
        <p:nvSpPr>
          <p:cNvPr id="11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910046" y="1373526"/>
            <a:ext cx="7624292" cy="1086184"/>
          </a:xfrm>
          <a:prstGeom prst="rect">
            <a:avLst/>
          </a:prstGeom>
        </p:spPr>
        <p:txBody>
          <a:bodyPr/>
          <a:lstStyle>
            <a:lvl1pPr algn="l">
              <a:lnSpc>
                <a:spcPts val="5000"/>
              </a:lnSpc>
              <a:buNone/>
              <a:defRPr sz="4500" b="1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Pavadinimas</a:t>
            </a:r>
          </a:p>
        </p:txBody>
      </p:sp>
    </p:spTree>
    <p:extLst>
      <p:ext uri="{BB962C8B-B14F-4D97-AF65-F5344CB8AC3E}">
        <p14:creationId xmlns:p14="http://schemas.microsoft.com/office/powerpoint/2010/main" val="351794400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Pavadinimas ir tekst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77200" y="422490"/>
            <a:ext cx="635668" cy="72417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6339966" y="2284244"/>
            <a:ext cx="2804034" cy="458533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81ED5B9F-86E1-4196-9F9C-82226D97395C}"/>
              </a:ext>
            </a:extLst>
          </p:cNvPr>
          <p:cNvSpPr/>
          <p:nvPr userDrawn="1"/>
        </p:nvSpPr>
        <p:spPr>
          <a:xfrm rot="5400000">
            <a:off x="-465323" y="465323"/>
            <a:ext cx="1083046" cy="152400"/>
          </a:xfrm>
          <a:prstGeom prst="rect">
            <a:avLst/>
          </a:prstGeom>
          <a:solidFill>
            <a:srgbClr val="C7DB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noFill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97B8906E-3FDD-4610-9ADD-6727705B53F4}"/>
              </a:ext>
            </a:extLst>
          </p:cNvPr>
          <p:cNvSpPr/>
          <p:nvPr userDrawn="1"/>
        </p:nvSpPr>
        <p:spPr>
          <a:xfrm rot="5400000">
            <a:off x="-2811278" y="3894323"/>
            <a:ext cx="5774955" cy="152401"/>
          </a:xfrm>
          <a:prstGeom prst="rect">
            <a:avLst/>
          </a:prstGeom>
          <a:solidFill>
            <a:srgbClr val="2C536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solidFill>
                <a:srgbClr val="0B2242"/>
              </a:solidFill>
            </a:endParaRPr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2" y="2231472"/>
            <a:ext cx="8226909" cy="3765917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2000" b="0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1" y="422490"/>
            <a:ext cx="3529290" cy="619724"/>
          </a:xfrm>
          <a:prstGeom prst="rect">
            <a:avLst/>
          </a:prstGeom>
        </p:spPr>
        <p:txBody>
          <a:bodyPr/>
          <a:lstStyle>
            <a:lvl1pPr algn="l">
              <a:lnSpc>
                <a:spcPts val="3000"/>
              </a:lnSpc>
              <a:buNone/>
              <a:defRPr sz="3000" b="1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Pavadinimas</a:t>
            </a:r>
          </a:p>
          <a:p>
            <a:pPr lvl="0"/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367007753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Pavadinimas ir teksta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1661581" y="3880468"/>
            <a:ext cx="1125655" cy="482941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077200" y="422490"/>
            <a:ext cx="635668" cy="72417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81ED5B9F-86E1-4196-9F9C-82226D97395C}"/>
              </a:ext>
            </a:extLst>
          </p:cNvPr>
          <p:cNvSpPr/>
          <p:nvPr userDrawn="1"/>
        </p:nvSpPr>
        <p:spPr>
          <a:xfrm rot="5400000">
            <a:off x="-465323" y="465323"/>
            <a:ext cx="1083046" cy="152400"/>
          </a:xfrm>
          <a:prstGeom prst="rect">
            <a:avLst/>
          </a:prstGeom>
          <a:solidFill>
            <a:srgbClr val="C7DB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noFill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97B8906E-3FDD-4610-9ADD-6727705B53F4}"/>
              </a:ext>
            </a:extLst>
          </p:cNvPr>
          <p:cNvSpPr/>
          <p:nvPr userDrawn="1"/>
        </p:nvSpPr>
        <p:spPr>
          <a:xfrm rot="5400000">
            <a:off x="-2811278" y="3894323"/>
            <a:ext cx="5774955" cy="152401"/>
          </a:xfrm>
          <a:prstGeom prst="rect">
            <a:avLst/>
          </a:prstGeom>
          <a:solidFill>
            <a:srgbClr val="2C536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solidFill>
                <a:srgbClr val="0B2242"/>
              </a:solidFill>
            </a:endParaRPr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1" y="422490"/>
            <a:ext cx="3529290" cy="619724"/>
          </a:xfrm>
          <a:prstGeom prst="rect">
            <a:avLst/>
          </a:prstGeom>
        </p:spPr>
        <p:txBody>
          <a:bodyPr/>
          <a:lstStyle>
            <a:lvl1pPr algn="l">
              <a:lnSpc>
                <a:spcPts val="3000"/>
              </a:lnSpc>
              <a:buNone/>
              <a:defRPr sz="3000" b="1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Pavadinimas</a:t>
            </a:r>
          </a:p>
          <a:p>
            <a:pPr lvl="0"/>
            <a:endParaRPr lang="lt-LT" dirty="0"/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2" y="2231472"/>
            <a:ext cx="8226909" cy="3765917"/>
          </a:xfrm>
          <a:prstGeom prst="rect">
            <a:avLst/>
          </a:prstGeom>
        </p:spPr>
        <p:txBody>
          <a:bodyPr/>
          <a:lstStyle>
            <a:lvl1pPr marL="114300" indent="-342900" algn="l">
              <a:lnSpc>
                <a:spcPct val="100000"/>
              </a:lnSpc>
              <a:buFont typeface="Arial" charset="0"/>
              <a:buChar char="•"/>
              <a:defRPr sz="2000" b="0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340733590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ekstas ir paveikslėl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668" t="-15846"/>
          <a:stretch/>
        </p:blipFill>
        <p:spPr>
          <a:xfrm rot="5400000">
            <a:off x="1659618" y="3121602"/>
            <a:ext cx="2229185" cy="5243619"/>
          </a:xfrm>
          <a:prstGeom prst="rect">
            <a:avLst/>
          </a:prstGeom>
        </p:spPr>
      </p:pic>
      <p:sp>
        <p:nvSpPr>
          <p:cNvPr id="9" name="Picture Placeholder 6"/>
          <p:cNvSpPr>
            <a:spLocks noGrp="1"/>
          </p:cNvSpPr>
          <p:nvPr>
            <p:ph type="pic" sz="quarter" idx="12" hasCustomPrompt="1"/>
          </p:nvPr>
        </p:nvSpPr>
        <p:spPr>
          <a:xfrm>
            <a:off x="4335947" y="2135190"/>
            <a:ext cx="4348164" cy="3883691"/>
          </a:xfrm>
          <a:prstGeom prst="rect">
            <a:avLst/>
          </a:prstGeom>
        </p:spPr>
        <p:txBody>
          <a:bodyPr/>
          <a:lstStyle>
            <a:lvl1pPr>
              <a:buNone/>
              <a:defRPr sz="280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lt-LT" dirty="0"/>
              <a:t>Paveikslėlis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077200" y="422490"/>
            <a:ext cx="635668" cy="724178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81ED5B9F-86E1-4196-9F9C-82226D97395C}"/>
              </a:ext>
            </a:extLst>
          </p:cNvPr>
          <p:cNvSpPr/>
          <p:nvPr userDrawn="1"/>
        </p:nvSpPr>
        <p:spPr>
          <a:xfrm rot="5400000">
            <a:off x="-465323" y="465323"/>
            <a:ext cx="1083046" cy="152400"/>
          </a:xfrm>
          <a:prstGeom prst="rect">
            <a:avLst/>
          </a:prstGeom>
          <a:solidFill>
            <a:srgbClr val="C7DB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noFill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97B8906E-3FDD-4610-9ADD-6727705B53F4}"/>
              </a:ext>
            </a:extLst>
          </p:cNvPr>
          <p:cNvSpPr/>
          <p:nvPr userDrawn="1"/>
        </p:nvSpPr>
        <p:spPr>
          <a:xfrm rot="5400000">
            <a:off x="-2811278" y="3894323"/>
            <a:ext cx="5774955" cy="152401"/>
          </a:xfrm>
          <a:prstGeom prst="rect">
            <a:avLst/>
          </a:prstGeom>
          <a:solidFill>
            <a:srgbClr val="2C536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solidFill>
                <a:srgbClr val="0B2242"/>
              </a:solidFill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2" y="2135190"/>
            <a:ext cx="3494740" cy="3883691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2000" b="0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endParaRPr lang="lt-LT" dirty="0"/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1" y="422490"/>
            <a:ext cx="3529290" cy="619724"/>
          </a:xfrm>
          <a:prstGeom prst="rect">
            <a:avLst/>
          </a:prstGeom>
        </p:spPr>
        <p:txBody>
          <a:bodyPr/>
          <a:lstStyle>
            <a:lvl1pPr algn="l">
              <a:lnSpc>
                <a:spcPts val="3000"/>
              </a:lnSpc>
              <a:buNone/>
              <a:defRPr sz="3000" b="1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Pavadinimas</a:t>
            </a:r>
          </a:p>
          <a:p>
            <a:pPr lvl="0"/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287202371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ekstas ir paveikslėli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77200" y="422490"/>
            <a:ext cx="635668" cy="724178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81ED5B9F-86E1-4196-9F9C-82226D97395C}"/>
              </a:ext>
            </a:extLst>
          </p:cNvPr>
          <p:cNvSpPr/>
          <p:nvPr userDrawn="1"/>
        </p:nvSpPr>
        <p:spPr>
          <a:xfrm rot="5400000">
            <a:off x="-465323" y="465323"/>
            <a:ext cx="1083046" cy="152400"/>
          </a:xfrm>
          <a:prstGeom prst="rect">
            <a:avLst/>
          </a:prstGeom>
          <a:solidFill>
            <a:srgbClr val="C7DB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noFill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97B8906E-3FDD-4610-9ADD-6727705B53F4}"/>
              </a:ext>
            </a:extLst>
          </p:cNvPr>
          <p:cNvSpPr/>
          <p:nvPr userDrawn="1"/>
        </p:nvSpPr>
        <p:spPr>
          <a:xfrm rot="5400000">
            <a:off x="-2811278" y="3894323"/>
            <a:ext cx="5774955" cy="152401"/>
          </a:xfrm>
          <a:prstGeom prst="rect">
            <a:avLst/>
          </a:prstGeom>
          <a:solidFill>
            <a:srgbClr val="2C536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solidFill>
                <a:srgbClr val="0B2242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60814" b="-17059"/>
          <a:stretch/>
        </p:blipFill>
        <p:spPr>
          <a:xfrm rot="5400000">
            <a:off x="4547594" y="2261595"/>
            <a:ext cx="2657787" cy="6535025"/>
          </a:xfrm>
          <a:prstGeom prst="rect">
            <a:avLst/>
          </a:prstGeom>
        </p:spPr>
      </p:pic>
      <p:sp>
        <p:nvSpPr>
          <p:cNvPr id="10" name="Picture Placeholder 6"/>
          <p:cNvSpPr>
            <a:spLocks noGrp="1"/>
          </p:cNvSpPr>
          <p:nvPr>
            <p:ph type="pic" sz="quarter" idx="12" hasCustomPrompt="1"/>
          </p:nvPr>
        </p:nvSpPr>
        <p:spPr>
          <a:xfrm>
            <a:off x="457203" y="3171039"/>
            <a:ext cx="8227078" cy="2847843"/>
          </a:xfrm>
          <a:prstGeom prst="rect">
            <a:avLst/>
          </a:prstGeom>
        </p:spPr>
        <p:txBody>
          <a:bodyPr/>
          <a:lstStyle>
            <a:lvl1pPr>
              <a:buNone/>
              <a:defRPr sz="280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lt-LT" dirty="0"/>
              <a:t>Paveikslėlis</a:t>
            </a:r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1" y="1862356"/>
            <a:ext cx="8233071" cy="1157681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2000" b="0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endParaRPr lang="lt-LT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1" y="422490"/>
            <a:ext cx="3529290" cy="619724"/>
          </a:xfrm>
          <a:prstGeom prst="rect">
            <a:avLst/>
          </a:prstGeom>
        </p:spPr>
        <p:txBody>
          <a:bodyPr/>
          <a:lstStyle>
            <a:lvl1pPr algn="l">
              <a:lnSpc>
                <a:spcPts val="3000"/>
              </a:lnSpc>
              <a:buNone/>
              <a:defRPr sz="3000" b="1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Pavadinimas</a:t>
            </a:r>
          </a:p>
          <a:p>
            <a:pPr lvl="0"/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4858895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vadinimas ir teksta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1171385" y="3511170"/>
            <a:ext cx="2327849" cy="436581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 rot="5400000">
            <a:off x="-465323" y="465322"/>
            <a:ext cx="1083046" cy="152400"/>
          </a:xfrm>
          <a:prstGeom prst="rect">
            <a:avLst/>
          </a:prstGeom>
          <a:solidFill>
            <a:srgbClr val="CAB98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noFill/>
            </a:endParaRPr>
          </a:p>
        </p:txBody>
      </p:sp>
      <p:sp>
        <p:nvSpPr>
          <p:cNvPr id="7" name="Rectangle 6"/>
          <p:cNvSpPr/>
          <p:nvPr/>
        </p:nvSpPr>
        <p:spPr>
          <a:xfrm rot="5400000">
            <a:off x="-2811278" y="3894323"/>
            <a:ext cx="5774955" cy="152401"/>
          </a:xfrm>
          <a:prstGeom prst="rect">
            <a:avLst/>
          </a:prstGeom>
          <a:solidFill>
            <a:srgbClr val="0B224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solidFill>
                <a:srgbClr val="0B2242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7200" y="422490"/>
            <a:ext cx="635668" cy="724178"/>
          </a:xfrm>
          <a:prstGeom prst="rect">
            <a:avLst/>
          </a:prstGeom>
        </p:spPr>
      </p:pic>
      <p:sp>
        <p:nvSpPr>
          <p:cNvPr id="10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1" y="422490"/>
            <a:ext cx="3529290" cy="619724"/>
          </a:xfrm>
          <a:prstGeom prst="rect">
            <a:avLst/>
          </a:prstGeom>
        </p:spPr>
        <p:txBody>
          <a:bodyPr/>
          <a:lstStyle>
            <a:lvl1pPr algn="l">
              <a:lnSpc>
                <a:spcPts val="3000"/>
              </a:lnSpc>
              <a:buNone/>
              <a:defRPr sz="3000" b="1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Pavadinimas</a:t>
            </a:r>
          </a:p>
          <a:p>
            <a:pPr lvl="0"/>
            <a:endParaRPr lang="lt-LT" dirty="0"/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2" y="2231472"/>
            <a:ext cx="8226909" cy="3765917"/>
          </a:xfrm>
          <a:prstGeom prst="rect">
            <a:avLst/>
          </a:prstGeom>
        </p:spPr>
        <p:txBody>
          <a:bodyPr/>
          <a:lstStyle>
            <a:lvl1pPr marL="114300" indent="-342900" algn="l">
              <a:lnSpc>
                <a:spcPct val="100000"/>
              </a:lnSpc>
              <a:buFont typeface="Arial" charset="0"/>
              <a:buChar char="•"/>
              <a:defRPr sz="2000" b="0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2" y="6124180"/>
            <a:ext cx="8226909" cy="368900"/>
          </a:xfrm>
          <a:prstGeom prst="rect">
            <a:avLst/>
          </a:prstGeom>
        </p:spPr>
        <p:txBody>
          <a:bodyPr/>
          <a:lstStyle>
            <a:lvl1pPr marL="0" algn="r">
              <a:lnSpc>
                <a:spcPct val="100000"/>
              </a:lnSpc>
              <a:buNone/>
              <a:defRPr sz="1600" b="0" baseline="0">
                <a:solidFill>
                  <a:srgbClr val="9BA0AC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Biuro pavadinimas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165421186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ekstas ir paveikslėli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77200" y="422490"/>
            <a:ext cx="635668" cy="72417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81ED5B9F-86E1-4196-9F9C-82226D97395C}"/>
              </a:ext>
            </a:extLst>
          </p:cNvPr>
          <p:cNvSpPr/>
          <p:nvPr userDrawn="1"/>
        </p:nvSpPr>
        <p:spPr>
          <a:xfrm rot="5400000">
            <a:off x="-465323" y="465323"/>
            <a:ext cx="1083046" cy="152400"/>
          </a:xfrm>
          <a:prstGeom prst="rect">
            <a:avLst/>
          </a:prstGeom>
          <a:solidFill>
            <a:srgbClr val="C7DB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noFill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97B8906E-3FDD-4610-9ADD-6727705B53F4}"/>
              </a:ext>
            </a:extLst>
          </p:cNvPr>
          <p:cNvSpPr/>
          <p:nvPr userDrawn="1"/>
        </p:nvSpPr>
        <p:spPr>
          <a:xfrm rot="5400000">
            <a:off x="-2811278" y="3894323"/>
            <a:ext cx="5774955" cy="152401"/>
          </a:xfrm>
          <a:prstGeom prst="rect">
            <a:avLst/>
          </a:prstGeom>
          <a:solidFill>
            <a:srgbClr val="2C536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solidFill>
                <a:srgbClr val="0B2242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668" t="-15846"/>
          <a:stretch/>
        </p:blipFill>
        <p:spPr>
          <a:xfrm>
            <a:off x="6914816" y="1614383"/>
            <a:ext cx="2229185" cy="5243619"/>
          </a:xfrm>
          <a:prstGeom prst="rect">
            <a:avLst/>
          </a:prstGeom>
        </p:spPr>
      </p:pic>
      <p:sp>
        <p:nvSpPr>
          <p:cNvPr id="14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1" y="1655810"/>
            <a:ext cx="8233071" cy="855677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2000" b="0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endParaRPr lang="lt-LT" dirty="0"/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1" y="422490"/>
            <a:ext cx="3529290" cy="619724"/>
          </a:xfrm>
          <a:prstGeom prst="rect">
            <a:avLst/>
          </a:prstGeom>
        </p:spPr>
        <p:txBody>
          <a:bodyPr/>
          <a:lstStyle>
            <a:lvl1pPr algn="l">
              <a:lnSpc>
                <a:spcPts val="3000"/>
              </a:lnSpc>
              <a:buNone/>
              <a:defRPr sz="3000" b="1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Pavadinimas</a:t>
            </a:r>
          </a:p>
          <a:p>
            <a:pPr lvl="0"/>
            <a:endParaRPr lang="lt-LT" dirty="0"/>
          </a:p>
        </p:txBody>
      </p:sp>
      <p:sp>
        <p:nvSpPr>
          <p:cNvPr id="17" name="Picture Placeholder 6"/>
          <p:cNvSpPr>
            <a:spLocks noGrp="1"/>
          </p:cNvSpPr>
          <p:nvPr>
            <p:ph type="pic" sz="quarter" idx="12" hasCustomPrompt="1"/>
          </p:nvPr>
        </p:nvSpPr>
        <p:spPr>
          <a:xfrm>
            <a:off x="457203" y="2683461"/>
            <a:ext cx="8227078" cy="3356612"/>
          </a:xfrm>
          <a:prstGeom prst="rect">
            <a:avLst/>
          </a:prstGeom>
        </p:spPr>
        <p:txBody>
          <a:bodyPr/>
          <a:lstStyle>
            <a:lvl1pPr>
              <a:buNone/>
              <a:defRPr sz="280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lt-LT" dirty="0"/>
              <a:t>Paveikslėlis</a:t>
            </a:r>
          </a:p>
        </p:txBody>
      </p:sp>
    </p:spTree>
    <p:extLst>
      <p:ext uri="{BB962C8B-B14F-4D97-AF65-F5344CB8AC3E}">
        <p14:creationId xmlns:p14="http://schemas.microsoft.com/office/powerpoint/2010/main" val="41252743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as ir paveikslėl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80903"/>
          <a:stretch/>
        </p:blipFill>
        <p:spPr>
          <a:xfrm rot="5400000">
            <a:off x="189753" y="2502648"/>
            <a:ext cx="4318000" cy="4392707"/>
          </a:xfrm>
          <a:prstGeom prst="rect">
            <a:avLst/>
          </a:prstGeom>
        </p:spPr>
      </p:pic>
      <p:sp>
        <p:nvSpPr>
          <p:cNvPr id="4" name="Picture Placeholder 6"/>
          <p:cNvSpPr>
            <a:spLocks noGrp="1"/>
          </p:cNvSpPr>
          <p:nvPr>
            <p:ph type="pic" sz="quarter" idx="12" hasCustomPrompt="1"/>
          </p:nvPr>
        </p:nvSpPr>
        <p:spPr>
          <a:xfrm>
            <a:off x="4335947" y="2135190"/>
            <a:ext cx="4348164" cy="3883691"/>
          </a:xfrm>
          <a:prstGeom prst="rect">
            <a:avLst/>
          </a:prstGeom>
        </p:spPr>
        <p:txBody>
          <a:bodyPr/>
          <a:lstStyle>
            <a:lvl1pPr>
              <a:buNone/>
              <a:defRPr sz="280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lt-LT" dirty="0"/>
              <a:t>Paveikslėlis</a:t>
            </a:r>
          </a:p>
        </p:txBody>
      </p:sp>
      <p:sp>
        <p:nvSpPr>
          <p:cNvPr id="6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2" y="2135190"/>
            <a:ext cx="3494740" cy="3883691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2000" b="0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endParaRPr lang="lt-LT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7200" y="422490"/>
            <a:ext cx="635668" cy="724178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 rot="5400000">
            <a:off x="-465323" y="465322"/>
            <a:ext cx="1083046" cy="152400"/>
          </a:xfrm>
          <a:prstGeom prst="rect">
            <a:avLst/>
          </a:prstGeom>
          <a:solidFill>
            <a:srgbClr val="CAB98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noFill/>
            </a:endParaRPr>
          </a:p>
        </p:txBody>
      </p:sp>
      <p:sp>
        <p:nvSpPr>
          <p:cNvPr id="10" name="Rectangle 9"/>
          <p:cNvSpPr/>
          <p:nvPr/>
        </p:nvSpPr>
        <p:spPr>
          <a:xfrm rot="5400000">
            <a:off x="-2811278" y="3894323"/>
            <a:ext cx="5774955" cy="152401"/>
          </a:xfrm>
          <a:prstGeom prst="rect">
            <a:avLst/>
          </a:prstGeom>
          <a:solidFill>
            <a:srgbClr val="0B224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solidFill>
                <a:srgbClr val="0B2242"/>
              </a:solidFill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1" y="422490"/>
            <a:ext cx="3529290" cy="619724"/>
          </a:xfrm>
          <a:prstGeom prst="rect">
            <a:avLst/>
          </a:prstGeom>
        </p:spPr>
        <p:txBody>
          <a:bodyPr/>
          <a:lstStyle>
            <a:lvl1pPr algn="l">
              <a:lnSpc>
                <a:spcPts val="3000"/>
              </a:lnSpc>
              <a:buNone/>
              <a:defRPr sz="3000" b="1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Pavadinimas</a:t>
            </a:r>
          </a:p>
          <a:p>
            <a:pPr lvl="0"/>
            <a:endParaRPr lang="lt-LT" dirty="0"/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2" y="6124180"/>
            <a:ext cx="8226909" cy="368900"/>
          </a:xfrm>
          <a:prstGeom prst="rect">
            <a:avLst/>
          </a:prstGeom>
        </p:spPr>
        <p:txBody>
          <a:bodyPr/>
          <a:lstStyle>
            <a:lvl1pPr marL="0" algn="r">
              <a:lnSpc>
                <a:spcPct val="100000"/>
              </a:lnSpc>
              <a:buNone/>
              <a:defRPr sz="1600" b="0" baseline="0">
                <a:solidFill>
                  <a:srgbClr val="9BA0AC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Biuro pavadinimas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10155882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as ir paveikslėli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5929398" y="3643406"/>
            <a:ext cx="2327849" cy="4101352"/>
          </a:xfrm>
          <a:prstGeom prst="rect">
            <a:avLst/>
          </a:prstGeom>
        </p:spPr>
      </p:pic>
      <p:sp>
        <p:nvSpPr>
          <p:cNvPr id="3" name="Picture Placeholder 6"/>
          <p:cNvSpPr>
            <a:spLocks noGrp="1"/>
          </p:cNvSpPr>
          <p:nvPr>
            <p:ph type="pic" sz="quarter" idx="12" hasCustomPrompt="1"/>
          </p:nvPr>
        </p:nvSpPr>
        <p:spPr>
          <a:xfrm>
            <a:off x="457203" y="3196205"/>
            <a:ext cx="8227078" cy="2860645"/>
          </a:xfrm>
          <a:prstGeom prst="rect">
            <a:avLst/>
          </a:prstGeom>
        </p:spPr>
        <p:txBody>
          <a:bodyPr/>
          <a:lstStyle>
            <a:lvl1pPr>
              <a:buNone/>
              <a:defRPr sz="280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lt-LT" dirty="0"/>
              <a:t>Paveikslėlis</a:t>
            </a:r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1" y="1862356"/>
            <a:ext cx="8233071" cy="1157681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2000" b="0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7200" y="422490"/>
            <a:ext cx="635668" cy="724178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 rot="5400000">
            <a:off x="-465323" y="465323"/>
            <a:ext cx="1083046" cy="152400"/>
          </a:xfrm>
          <a:prstGeom prst="rect">
            <a:avLst/>
          </a:prstGeom>
          <a:solidFill>
            <a:srgbClr val="CAB98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noFill/>
            </a:endParaRPr>
          </a:p>
        </p:txBody>
      </p:sp>
      <p:sp>
        <p:nvSpPr>
          <p:cNvPr id="10" name="Rectangle 9"/>
          <p:cNvSpPr/>
          <p:nvPr/>
        </p:nvSpPr>
        <p:spPr>
          <a:xfrm rot="5400000">
            <a:off x="-2811278" y="3894323"/>
            <a:ext cx="5774955" cy="152401"/>
          </a:xfrm>
          <a:prstGeom prst="rect">
            <a:avLst/>
          </a:prstGeom>
          <a:solidFill>
            <a:srgbClr val="0B224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solidFill>
                <a:srgbClr val="0B2242"/>
              </a:solidFill>
            </a:endParaRPr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1" y="422490"/>
            <a:ext cx="3529290" cy="619724"/>
          </a:xfrm>
          <a:prstGeom prst="rect">
            <a:avLst/>
          </a:prstGeom>
        </p:spPr>
        <p:txBody>
          <a:bodyPr/>
          <a:lstStyle>
            <a:lvl1pPr algn="l">
              <a:lnSpc>
                <a:spcPts val="3000"/>
              </a:lnSpc>
              <a:buNone/>
              <a:defRPr sz="3000" b="1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Pavadinimas</a:t>
            </a:r>
          </a:p>
          <a:p>
            <a:pPr lvl="0"/>
            <a:endParaRPr lang="lt-LT" dirty="0"/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2" y="6124180"/>
            <a:ext cx="8226909" cy="368900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1600" b="0" baseline="0">
                <a:solidFill>
                  <a:srgbClr val="9BA0AC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Biuro pavadinimas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7912039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as ir paveikslėli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93237"/>
          <a:stretch/>
        </p:blipFill>
        <p:spPr>
          <a:xfrm>
            <a:off x="4826001" y="1397000"/>
            <a:ext cx="4318000" cy="5461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 rot="5400000">
            <a:off x="-465323" y="465323"/>
            <a:ext cx="1083046" cy="152400"/>
          </a:xfrm>
          <a:prstGeom prst="rect">
            <a:avLst/>
          </a:prstGeom>
          <a:solidFill>
            <a:srgbClr val="CAB98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noFill/>
            </a:endParaRPr>
          </a:p>
        </p:txBody>
      </p:sp>
      <p:sp>
        <p:nvSpPr>
          <p:cNvPr id="8" name="Rectangle 7"/>
          <p:cNvSpPr/>
          <p:nvPr/>
        </p:nvSpPr>
        <p:spPr>
          <a:xfrm rot="5400000">
            <a:off x="-2811278" y="3894323"/>
            <a:ext cx="5774955" cy="152401"/>
          </a:xfrm>
          <a:prstGeom prst="rect">
            <a:avLst/>
          </a:prstGeom>
          <a:solidFill>
            <a:srgbClr val="0B224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solidFill>
                <a:srgbClr val="0B2242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7200" y="422490"/>
            <a:ext cx="635668" cy="724178"/>
          </a:xfrm>
          <a:prstGeom prst="rect">
            <a:avLst/>
          </a:prstGeom>
        </p:spPr>
      </p:pic>
      <p:sp>
        <p:nvSpPr>
          <p:cNvPr id="9" name="Picture Placeholder 6"/>
          <p:cNvSpPr>
            <a:spLocks noGrp="1"/>
          </p:cNvSpPr>
          <p:nvPr>
            <p:ph type="pic" sz="quarter" idx="12" hasCustomPrompt="1"/>
          </p:nvPr>
        </p:nvSpPr>
        <p:spPr>
          <a:xfrm>
            <a:off x="457203" y="2683461"/>
            <a:ext cx="8227078" cy="3373390"/>
          </a:xfrm>
          <a:prstGeom prst="rect">
            <a:avLst/>
          </a:prstGeom>
        </p:spPr>
        <p:txBody>
          <a:bodyPr/>
          <a:lstStyle>
            <a:lvl1pPr>
              <a:buNone/>
              <a:defRPr sz="280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lt-LT" dirty="0"/>
              <a:t>Paveikslėlis</a:t>
            </a:r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1" y="1655810"/>
            <a:ext cx="8233071" cy="855677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2000" b="0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endParaRPr lang="lt-LT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1" y="422490"/>
            <a:ext cx="3529290" cy="619724"/>
          </a:xfrm>
          <a:prstGeom prst="rect">
            <a:avLst/>
          </a:prstGeom>
        </p:spPr>
        <p:txBody>
          <a:bodyPr/>
          <a:lstStyle>
            <a:lvl1pPr algn="l">
              <a:lnSpc>
                <a:spcPts val="3000"/>
              </a:lnSpc>
              <a:buNone/>
              <a:defRPr sz="3000" b="1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Pavadinimas</a:t>
            </a:r>
          </a:p>
          <a:p>
            <a:pPr lvl="0"/>
            <a:endParaRPr lang="lt-LT" dirty="0"/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2" y="6124180"/>
            <a:ext cx="8226909" cy="368900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1600" b="0" baseline="0">
                <a:solidFill>
                  <a:srgbClr val="9BA0AC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Biuro pavadinimas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5467345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ulinė skaidr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3150"/>
          <a:stretch/>
        </p:blipFill>
        <p:spPr>
          <a:xfrm rot="5400000">
            <a:off x="2467543" y="181543"/>
            <a:ext cx="5640530" cy="7712384"/>
          </a:xfrm>
          <a:prstGeom prst="rect">
            <a:avLst/>
          </a:prstGeom>
        </p:spPr>
      </p:pic>
      <p:sp>
        <p:nvSpPr>
          <p:cNvPr id="8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910046" y="5753103"/>
            <a:ext cx="2128990" cy="1104899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2000" b="1" baseline="0">
                <a:solidFill>
                  <a:srgbClr val="132A4A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910046" y="1373526"/>
            <a:ext cx="7624292" cy="1086184"/>
          </a:xfrm>
          <a:prstGeom prst="rect">
            <a:avLst/>
          </a:prstGeom>
        </p:spPr>
        <p:txBody>
          <a:bodyPr/>
          <a:lstStyle>
            <a:lvl1pPr algn="l">
              <a:lnSpc>
                <a:spcPts val="5000"/>
              </a:lnSpc>
              <a:buNone/>
              <a:defRPr sz="4500" b="1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Pavadinimas</a:t>
            </a:r>
          </a:p>
        </p:txBody>
      </p:sp>
    </p:spTree>
    <p:extLst>
      <p:ext uri="{BB962C8B-B14F-4D97-AF65-F5344CB8AC3E}">
        <p14:creationId xmlns:p14="http://schemas.microsoft.com/office/powerpoint/2010/main" val="13666435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vadinimas ir tekst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25466"/>
          <a:stretch/>
        </p:blipFill>
        <p:spPr>
          <a:xfrm rot="10800000">
            <a:off x="6682916" y="1357314"/>
            <a:ext cx="2461085" cy="550068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077200" y="422490"/>
            <a:ext cx="635668" cy="724178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5400000">
            <a:off x="-465323" y="465322"/>
            <a:ext cx="1083046" cy="1524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noFill/>
            </a:endParaRPr>
          </a:p>
        </p:txBody>
      </p:sp>
      <p:sp>
        <p:nvSpPr>
          <p:cNvPr id="17" name="Rectangle 16"/>
          <p:cNvSpPr/>
          <p:nvPr userDrawn="1"/>
        </p:nvSpPr>
        <p:spPr>
          <a:xfrm rot="5400000">
            <a:off x="-2811278" y="3894323"/>
            <a:ext cx="5774955" cy="152401"/>
          </a:xfrm>
          <a:prstGeom prst="rect">
            <a:avLst/>
          </a:prstGeom>
          <a:solidFill>
            <a:srgbClr val="C5E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solidFill>
                <a:srgbClr val="0B2242"/>
              </a:solidFill>
            </a:endParaRPr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2" y="2231472"/>
            <a:ext cx="8226909" cy="3765917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2000" b="0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1" y="422490"/>
            <a:ext cx="3529290" cy="619724"/>
          </a:xfrm>
          <a:prstGeom prst="rect">
            <a:avLst/>
          </a:prstGeom>
        </p:spPr>
        <p:txBody>
          <a:bodyPr/>
          <a:lstStyle>
            <a:lvl1pPr algn="l">
              <a:lnSpc>
                <a:spcPts val="3000"/>
              </a:lnSpc>
              <a:buNone/>
              <a:defRPr sz="3000" b="1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Pavadinimas</a:t>
            </a:r>
          </a:p>
          <a:p>
            <a:pPr lvl="0"/>
            <a:endParaRPr lang="lt-LT" dirty="0"/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2" y="6124180"/>
            <a:ext cx="8226909" cy="368900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1600" b="0" baseline="0">
                <a:solidFill>
                  <a:srgbClr val="9BA0AC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Biuro pavadinimas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4133395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vadinimas ir teksta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1171385" y="3511170"/>
            <a:ext cx="2327849" cy="436581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077200" y="422490"/>
            <a:ext cx="635668" cy="724178"/>
          </a:xfrm>
          <a:prstGeom prst="rect">
            <a:avLst/>
          </a:prstGeom>
        </p:spPr>
      </p:pic>
      <p:sp>
        <p:nvSpPr>
          <p:cNvPr id="8" name="Rectangle 15">
            <a:extLst>
              <a:ext uri="{FF2B5EF4-FFF2-40B4-BE49-F238E27FC236}">
                <a16:creationId xmlns:a16="http://schemas.microsoft.com/office/drawing/2014/main" xmlns="" id="{018EA438-2102-4C7A-B211-5BBE705837AE}"/>
              </a:ext>
            </a:extLst>
          </p:cNvPr>
          <p:cNvSpPr/>
          <p:nvPr userDrawn="1"/>
        </p:nvSpPr>
        <p:spPr>
          <a:xfrm rot="5400000">
            <a:off x="-465323" y="465322"/>
            <a:ext cx="1083046" cy="1524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noFill/>
            </a:endParaRPr>
          </a:p>
        </p:txBody>
      </p:sp>
      <p:sp>
        <p:nvSpPr>
          <p:cNvPr id="9" name="Rectangle 16">
            <a:extLst>
              <a:ext uri="{FF2B5EF4-FFF2-40B4-BE49-F238E27FC236}">
                <a16:creationId xmlns:a16="http://schemas.microsoft.com/office/drawing/2014/main" xmlns="" id="{A299A504-7761-4AFC-A158-E66D5F5B9378}"/>
              </a:ext>
            </a:extLst>
          </p:cNvPr>
          <p:cNvSpPr/>
          <p:nvPr userDrawn="1"/>
        </p:nvSpPr>
        <p:spPr>
          <a:xfrm rot="5400000">
            <a:off x="-2811278" y="3894323"/>
            <a:ext cx="5774955" cy="152401"/>
          </a:xfrm>
          <a:prstGeom prst="rect">
            <a:avLst/>
          </a:prstGeom>
          <a:solidFill>
            <a:srgbClr val="C5E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solidFill>
                <a:srgbClr val="0B2242"/>
              </a:solidFill>
            </a:endParaRPr>
          </a:p>
        </p:txBody>
      </p:sp>
      <p:sp>
        <p:nvSpPr>
          <p:cNvPr id="10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1" y="422490"/>
            <a:ext cx="3529290" cy="619724"/>
          </a:xfrm>
          <a:prstGeom prst="rect">
            <a:avLst/>
          </a:prstGeom>
        </p:spPr>
        <p:txBody>
          <a:bodyPr/>
          <a:lstStyle>
            <a:lvl1pPr algn="l">
              <a:lnSpc>
                <a:spcPts val="3000"/>
              </a:lnSpc>
              <a:buNone/>
              <a:defRPr sz="3000" b="1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Pavadinimas</a:t>
            </a:r>
          </a:p>
          <a:p>
            <a:pPr lvl="0"/>
            <a:endParaRPr lang="lt-LT" dirty="0"/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2" y="2231472"/>
            <a:ext cx="8226909" cy="3765917"/>
          </a:xfrm>
          <a:prstGeom prst="rect">
            <a:avLst/>
          </a:prstGeom>
        </p:spPr>
        <p:txBody>
          <a:bodyPr/>
          <a:lstStyle>
            <a:lvl1pPr marL="114300" indent="-342900" algn="l">
              <a:lnSpc>
                <a:spcPct val="100000"/>
              </a:lnSpc>
              <a:buFont typeface="Arial" charset="0"/>
              <a:buChar char="•"/>
              <a:defRPr sz="2000" b="0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2" y="6124180"/>
            <a:ext cx="8226909" cy="368900"/>
          </a:xfrm>
          <a:prstGeom prst="rect">
            <a:avLst/>
          </a:prstGeom>
        </p:spPr>
        <p:txBody>
          <a:bodyPr/>
          <a:lstStyle>
            <a:lvl1pPr marL="0" algn="r">
              <a:lnSpc>
                <a:spcPct val="100000"/>
              </a:lnSpc>
              <a:buNone/>
              <a:defRPr sz="1600" b="0" baseline="0">
                <a:solidFill>
                  <a:srgbClr val="9BA0AC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Biuro pavadinimas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20909780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5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0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30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 flipH="1">
            <a:off x="4044704" y="6483994"/>
            <a:ext cx="14025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C761B22B-1C5E-224D-863B-546A65306A2D}" type="slidenum">
              <a:rPr lang="en-US" sz="1200" b="0" i="0" smtClean="0">
                <a:latin typeface="Arial" charset="0"/>
                <a:ea typeface="Arial" charset="0"/>
                <a:cs typeface="Arial" charset="0"/>
              </a:rPr>
              <a:pPr algn="ctr"/>
              <a:t>‹#›</a:t>
            </a:fld>
            <a:endParaRPr lang="en-US" sz="1200" b="0" i="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" name="TextBox 3"/>
          <p:cNvSpPr txBox="1"/>
          <p:nvPr userDrawn="1"/>
        </p:nvSpPr>
        <p:spPr>
          <a:xfrm>
            <a:off x="-1841326" y="1287560"/>
            <a:ext cx="1734119" cy="35240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Šablono</a:t>
            </a:r>
            <a:r>
              <a:rPr lang="en-US" sz="1200" b="1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200" b="1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pakeitimo</a:t>
            </a:r>
            <a:endParaRPr lang="en-US" sz="1200" b="1" baseline="0" dirty="0">
              <a:solidFill>
                <a:srgbClr val="50556F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b="1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instrukcija</a:t>
            </a:r>
            <a:r>
              <a:rPr lang="en-US" sz="1200" b="1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:</a:t>
            </a:r>
            <a:endParaRPr lang="en-US" sz="1200" b="1" dirty="0">
              <a:solidFill>
                <a:srgbClr val="50556F"/>
              </a:solidFill>
              <a:latin typeface="Arial" charset="0"/>
              <a:ea typeface="Arial" charset="0"/>
              <a:cs typeface="Arial" charset="0"/>
            </a:endParaRPr>
          </a:p>
          <a:p>
            <a:endParaRPr lang="en-US" sz="1200" b="0" dirty="0">
              <a:solidFill>
                <a:srgbClr val="50556F"/>
              </a:solidFill>
              <a:latin typeface="Arial" charset="0"/>
              <a:ea typeface="Arial" charset="0"/>
              <a:cs typeface="Arial" charset="0"/>
            </a:endParaRPr>
          </a:p>
          <a:p>
            <a:pPr marL="171450" indent="-171450" algn="l">
              <a:buFont typeface="Arial" charset="0"/>
              <a:buChar char="•"/>
            </a:pPr>
            <a:r>
              <a:rPr lang="en-US" sz="1100" b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norėdami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pritaikyti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visai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prezentacijai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vienos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spalvos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šabloną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,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viršutinėje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meniu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juostoje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pasirinkite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1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Design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įrankį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ir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pritaikykite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vieną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iš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pirmų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4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šablonų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;</a:t>
            </a:r>
          </a:p>
          <a:p>
            <a:pPr marL="171450" indent="-171450" algn="l">
              <a:buFont typeface="Arial" charset="0"/>
              <a:buChar char="•"/>
            </a:pPr>
            <a:endParaRPr lang="en-US" sz="1100" b="0" i="0" kern="1200" baseline="0" dirty="0">
              <a:solidFill>
                <a:srgbClr val="50556F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pPr marL="171450" indent="-171450" algn="l">
              <a:buFont typeface="Arial" charset="0"/>
              <a:buChar char="•"/>
            </a:pPr>
            <a:r>
              <a:rPr lang="en-US" sz="1100" b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norėdami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skirtingoms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temoms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pritaikyti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skirtingų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spalvų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šablonus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,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meniu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juostoje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pasirinkite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1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Home</a:t>
            </a:r>
            <a:r>
              <a:rPr lang="en-US" sz="1100" b="1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/ Layout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įrankį</a:t>
            </a:r>
            <a:r>
              <a:rPr lang="en-US" sz="1100" b="1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.</a:t>
            </a:r>
          </a:p>
          <a:p>
            <a:pPr marL="171450" indent="-171450">
              <a:buFont typeface="Arial" charset="0"/>
              <a:buChar char="•"/>
            </a:pPr>
            <a:endParaRPr lang="en-US" sz="1100" b="1" i="0" kern="1200" baseline="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63801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 flipH="1">
            <a:off x="4044704" y="6483994"/>
            <a:ext cx="14025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C761B22B-1C5E-224D-863B-546A65306A2D}" type="slidenum">
              <a:rPr lang="en-US" sz="1200" b="0" i="0" smtClean="0">
                <a:latin typeface="Arial" charset="0"/>
                <a:ea typeface="Arial" charset="0"/>
                <a:cs typeface="Arial" charset="0"/>
              </a:rPr>
              <a:pPr algn="ctr"/>
              <a:t>‹#›</a:t>
            </a:fld>
            <a:endParaRPr lang="en-US" sz="1200" b="0" i="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" name="TextBox 3"/>
          <p:cNvSpPr txBox="1"/>
          <p:nvPr userDrawn="1"/>
        </p:nvSpPr>
        <p:spPr>
          <a:xfrm>
            <a:off x="-1841326" y="1807677"/>
            <a:ext cx="1734119" cy="35240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Šablono</a:t>
            </a:r>
            <a:r>
              <a:rPr lang="en-US" sz="1200" b="1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200" b="1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pakeitimo</a:t>
            </a:r>
            <a:endParaRPr lang="en-US" sz="1200" b="1" baseline="0" dirty="0">
              <a:solidFill>
                <a:srgbClr val="50556F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b="1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instrukcija</a:t>
            </a:r>
            <a:r>
              <a:rPr lang="en-US" sz="1200" b="1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:</a:t>
            </a:r>
            <a:endParaRPr lang="en-US" sz="1200" b="1" dirty="0">
              <a:solidFill>
                <a:srgbClr val="50556F"/>
              </a:solidFill>
              <a:latin typeface="Arial" charset="0"/>
              <a:ea typeface="Arial" charset="0"/>
              <a:cs typeface="Arial" charset="0"/>
            </a:endParaRPr>
          </a:p>
          <a:p>
            <a:endParaRPr lang="en-US" sz="1200" b="0" dirty="0">
              <a:solidFill>
                <a:srgbClr val="50556F"/>
              </a:solidFill>
              <a:latin typeface="Arial" charset="0"/>
              <a:ea typeface="Arial" charset="0"/>
              <a:cs typeface="Arial" charset="0"/>
            </a:endParaRPr>
          </a:p>
          <a:p>
            <a:pPr marL="171450" indent="-171450" algn="l">
              <a:buFont typeface="Arial" charset="0"/>
              <a:buChar char="•"/>
            </a:pPr>
            <a:r>
              <a:rPr lang="en-US" sz="1100" b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norėdami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pritaikyti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visai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prezentacijai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vienos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spalvos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šabloną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,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viršutinėje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meniu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juostoje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pasirinkite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1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Design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įrankį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ir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pritaikykite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vieną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iš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pirmų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4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šablonų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;</a:t>
            </a:r>
          </a:p>
          <a:p>
            <a:pPr marL="171450" indent="-171450" algn="l">
              <a:buFont typeface="Arial" charset="0"/>
              <a:buChar char="•"/>
            </a:pPr>
            <a:endParaRPr lang="en-US" sz="1100" b="0" i="0" kern="1200" baseline="0" dirty="0">
              <a:solidFill>
                <a:srgbClr val="50556F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pPr marL="171450" indent="-171450" algn="l">
              <a:buFont typeface="Arial" charset="0"/>
              <a:buChar char="•"/>
            </a:pPr>
            <a:r>
              <a:rPr lang="en-US" sz="1100" b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norėdami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skirtingoms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temoms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pritaikyti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skirtingų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spalvų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šablonus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,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meniu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juostoje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pasirinkite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1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Home</a:t>
            </a:r>
            <a:r>
              <a:rPr lang="en-US" sz="1100" b="1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/ Layout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įrankį</a:t>
            </a:r>
            <a:r>
              <a:rPr lang="en-US" sz="1100" b="1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.</a:t>
            </a:r>
          </a:p>
          <a:p>
            <a:pPr marL="171450" indent="-171450">
              <a:buFont typeface="Arial" charset="0"/>
              <a:buChar char="•"/>
            </a:pPr>
            <a:endParaRPr lang="en-US" sz="1100" b="1" i="0" kern="1200" baseline="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91933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 flipH="1">
            <a:off x="4044704" y="6483994"/>
            <a:ext cx="14025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C761B22B-1C5E-224D-863B-546A65306A2D}" type="slidenum">
              <a:rPr lang="en-US" sz="1200" b="0" i="0" smtClean="0">
                <a:latin typeface="Arial" charset="0"/>
                <a:ea typeface="Arial" charset="0"/>
                <a:cs typeface="Arial" charset="0"/>
              </a:rPr>
              <a:pPr algn="ctr"/>
              <a:t>‹#›</a:t>
            </a:fld>
            <a:endParaRPr lang="en-US" sz="1200" b="0" i="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TextBox 2"/>
          <p:cNvSpPr txBox="1"/>
          <p:nvPr userDrawn="1"/>
        </p:nvSpPr>
        <p:spPr>
          <a:xfrm>
            <a:off x="-1841326" y="1807677"/>
            <a:ext cx="1734119" cy="35240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Šablono</a:t>
            </a:r>
            <a:r>
              <a:rPr lang="en-US" sz="1200" b="1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200" b="1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pakeitimo</a:t>
            </a:r>
            <a:endParaRPr lang="en-US" sz="1200" b="1" baseline="0" dirty="0">
              <a:solidFill>
                <a:srgbClr val="50556F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b="1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instrukcija</a:t>
            </a:r>
            <a:r>
              <a:rPr lang="en-US" sz="1200" b="1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:</a:t>
            </a:r>
            <a:endParaRPr lang="en-US" sz="1200" b="1" dirty="0">
              <a:solidFill>
                <a:srgbClr val="50556F"/>
              </a:solidFill>
              <a:latin typeface="Arial" charset="0"/>
              <a:ea typeface="Arial" charset="0"/>
              <a:cs typeface="Arial" charset="0"/>
            </a:endParaRPr>
          </a:p>
          <a:p>
            <a:endParaRPr lang="en-US" sz="1200" b="0" dirty="0">
              <a:solidFill>
                <a:srgbClr val="50556F"/>
              </a:solidFill>
              <a:latin typeface="Arial" charset="0"/>
              <a:ea typeface="Arial" charset="0"/>
              <a:cs typeface="Arial" charset="0"/>
            </a:endParaRPr>
          </a:p>
          <a:p>
            <a:pPr marL="171450" indent="-171450" algn="l">
              <a:buFont typeface="Arial" charset="0"/>
              <a:buChar char="•"/>
            </a:pPr>
            <a:r>
              <a:rPr lang="en-US" sz="1100" b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norėdami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pritaikyti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visai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prezentacijai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vienos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spalvos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šabloną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,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viršutinėje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meniu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juostoje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pasirinkite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1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Design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įrankį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ir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pritaikykite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vieną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iš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pirmų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4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šablonų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;</a:t>
            </a:r>
          </a:p>
          <a:p>
            <a:pPr marL="171450" indent="-171450" algn="l">
              <a:buFont typeface="Arial" charset="0"/>
              <a:buChar char="•"/>
            </a:pPr>
            <a:endParaRPr lang="en-US" sz="1100" b="0" i="0" kern="1200" baseline="0" dirty="0">
              <a:solidFill>
                <a:srgbClr val="50556F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pPr marL="171450" indent="-171450" algn="l">
              <a:buFont typeface="Arial" charset="0"/>
              <a:buChar char="•"/>
            </a:pPr>
            <a:r>
              <a:rPr lang="en-US" sz="1100" b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norėdami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skirtingoms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temoms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pritaikyti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skirtingų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spalvų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šablonus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,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meniu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juostoje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pasirinkite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1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Home</a:t>
            </a:r>
            <a:r>
              <a:rPr lang="en-US" sz="1100" b="1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/ Layout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įrankį</a:t>
            </a:r>
            <a:r>
              <a:rPr lang="en-US" sz="1100" b="1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.</a:t>
            </a:r>
          </a:p>
          <a:p>
            <a:pPr marL="171450" indent="-171450">
              <a:buFont typeface="Arial" charset="0"/>
              <a:buChar char="•"/>
            </a:pPr>
            <a:endParaRPr lang="en-US" sz="1100" b="1" i="0" kern="1200" baseline="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20946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 flipH="1">
            <a:off x="4044704" y="6483994"/>
            <a:ext cx="14025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C761B22B-1C5E-224D-863B-546A65306A2D}" type="slidenum">
              <a:rPr lang="en-US" sz="1200" b="0" i="0" smtClean="0">
                <a:latin typeface="Arial" charset="0"/>
                <a:ea typeface="Arial" charset="0"/>
                <a:cs typeface="Arial" charset="0"/>
              </a:rPr>
              <a:pPr algn="ctr"/>
              <a:t>‹#›</a:t>
            </a:fld>
            <a:endParaRPr lang="en-US" sz="1200" b="0" i="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TextBox 2"/>
          <p:cNvSpPr txBox="1"/>
          <p:nvPr userDrawn="1"/>
        </p:nvSpPr>
        <p:spPr>
          <a:xfrm>
            <a:off x="-1841326" y="1807677"/>
            <a:ext cx="1734119" cy="35240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Šablono</a:t>
            </a:r>
            <a:r>
              <a:rPr lang="en-US" sz="1200" b="1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200" b="1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pakeitimo</a:t>
            </a:r>
            <a:endParaRPr lang="en-US" sz="1200" b="1" baseline="0" dirty="0">
              <a:solidFill>
                <a:srgbClr val="50556F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b="1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instrukcija</a:t>
            </a:r>
            <a:r>
              <a:rPr lang="en-US" sz="1200" b="1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:</a:t>
            </a:r>
            <a:endParaRPr lang="en-US" sz="1200" b="1" dirty="0">
              <a:solidFill>
                <a:srgbClr val="50556F"/>
              </a:solidFill>
              <a:latin typeface="Arial" charset="0"/>
              <a:ea typeface="Arial" charset="0"/>
              <a:cs typeface="Arial" charset="0"/>
            </a:endParaRPr>
          </a:p>
          <a:p>
            <a:endParaRPr lang="en-US" sz="1200" b="0" dirty="0">
              <a:solidFill>
                <a:srgbClr val="50556F"/>
              </a:solidFill>
              <a:latin typeface="Arial" charset="0"/>
              <a:ea typeface="Arial" charset="0"/>
              <a:cs typeface="Arial" charset="0"/>
            </a:endParaRPr>
          </a:p>
          <a:p>
            <a:pPr marL="171450" indent="-171450" algn="l">
              <a:buFont typeface="Arial" charset="0"/>
              <a:buChar char="•"/>
            </a:pPr>
            <a:r>
              <a:rPr lang="en-US" sz="1100" b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norėdami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pritaikyti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visai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prezentacijai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vienos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spalvos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šabloną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,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viršutinėje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meniu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juostoje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pasirinkite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1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Design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įrankį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ir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pritaikykite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vieną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iš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pirmų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4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šablonų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;</a:t>
            </a:r>
          </a:p>
          <a:p>
            <a:pPr marL="171450" indent="-171450" algn="l">
              <a:buFont typeface="Arial" charset="0"/>
              <a:buChar char="•"/>
            </a:pPr>
            <a:endParaRPr lang="en-US" sz="1100" b="0" i="0" kern="1200" baseline="0" dirty="0">
              <a:solidFill>
                <a:srgbClr val="50556F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pPr marL="171450" indent="-171450" algn="l">
              <a:buFont typeface="Arial" charset="0"/>
              <a:buChar char="•"/>
            </a:pPr>
            <a:r>
              <a:rPr lang="en-US" sz="1100" b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norėdami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skirtingoms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temoms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pritaikyti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skirtingų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spalvų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šablonus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,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meniu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juostoje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pasirinkite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1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Home</a:t>
            </a:r>
            <a:r>
              <a:rPr lang="en-US" sz="1100" b="1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/ Layout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įrankį</a:t>
            </a:r>
            <a:r>
              <a:rPr lang="en-US" sz="1100" b="1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.</a:t>
            </a:r>
          </a:p>
          <a:p>
            <a:pPr marL="171450" indent="-171450">
              <a:buFont typeface="Arial" charset="0"/>
              <a:buChar char="•"/>
            </a:pPr>
            <a:endParaRPr lang="en-US" sz="1100" b="1" i="0" kern="1200" baseline="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15723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05" r:id="rId2"/>
    <p:sldLayoutId id="2147483706" r:id="rId3"/>
    <p:sldLayoutId id="2147483707" r:id="rId4"/>
    <p:sldLayoutId id="2147483708" r:id="rId5"/>
    <p:sldLayoutId id="2147483709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31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0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0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0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0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83079" y="5753103"/>
            <a:ext cx="2743199" cy="1104899"/>
          </a:xfrm>
        </p:spPr>
        <p:txBody>
          <a:bodyPr/>
          <a:lstStyle/>
          <a:p>
            <a:pPr algn="ctr"/>
            <a:r>
              <a:rPr lang="lt-LT" sz="1800" dirty="0" err="1" smtClean="0"/>
              <a:t>Assoc</a:t>
            </a:r>
            <a:r>
              <a:rPr lang="lt-LT" sz="1800" dirty="0" smtClean="0"/>
              <a:t> </a:t>
            </a:r>
            <a:r>
              <a:rPr lang="lt-LT" sz="1800" dirty="0" err="1" smtClean="0"/>
              <a:t>prof</a:t>
            </a:r>
            <a:r>
              <a:rPr lang="en-US" sz="1800" dirty="0" smtClean="0"/>
              <a:t>. </a:t>
            </a:r>
            <a:r>
              <a:rPr lang="lt-LT" sz="1800" dirty="0"/>
              <a:t>dr. </a:t>
            </a:r>
            <a:r>
              <a:rPr lang="en-US" sz="1800" dirty="0" smtClean="0"/>
              <a:t>Tomas </a:t>
            </a:r>
            <a:r>
              <a:rPr lang="en-US" sz="1800" dirty="0" err="1" smtClean="0"/>
              <a:t>Bla</a:t>
            </a:r>
            <a:r>
              <a:rPr lang="lt-LT" sz="1800" dirty="0" smtClean="0"/>
              <a:t>ž</a:t>
            </a:r>
            <a:r>
              <a:rPr lang="en-US" sz="1800" dirty="0" err="1" smtClean="0"/>
              <a:t>auskas</a:t>
            </a:r>
            <a:r>
              <a:rPr lang="lt-LT" sz="1800" dirty="0" smtClean="0"/>
              <a:t>, </a:t>
            </a:r>
            <a:r>
              <a:rPr lang="lt-LT" sz="1800" dirty="0"/>
              <a:t>2017 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lt-LT" sz="4000" dirty="0" err="1" smtClean="0"/>
              <a:t>Software</a:t>
            </a:r>
            <a:r>
              <a:rPr lang="lt-LT" sz="4000" dirty="0" smtClean="0"/>
              <a:t> </a:t>
            </a:r>
            <a:r>
              <a:rPr lang="lt-LT" sz="4000" dirty="0" err="1" smtClean="0"/>
              <a:t>Engineering</a:t>
            </a:r>
            <a:endParaRPr lang="lt-LT" sz="4000" dirty="0" smtClean="0"/>
          </a:p>
          <a:p>
            <a:r>
              <a:rPr lang="lt-LT" sz="4000" dirty="0" err="1" smtClean="0"/>
              <a:t>Software</a:t>
            </a:r>
            <a:r>
              <a:rPr lang="lt-LT" sz="4000" dirty="0" smtClean="0"/>
              <a:t> </a:t>
            </a:r>
            <a:r>
              <a:rPr lang="lt-LT" sz="4000" dirty="0" err="1" smtClean="0"/>
              <a:t>processes</a:t>
            </a:r>
            <a:endParaRPr lang="en-US" sz="40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39D20687-FE1A-4F18-A7FA-1F185A119BCE}"/>
              </a:ext>
            </a:extLst>
          </p:cNvPr>
          <p:cNvSpPr/>
          <p:nvPr/>
        </p:nvSpPr>
        <p:spPr>
          <a:xfrm>
            <a:off x="4572000" y="6484620"/>
            <a:ext cx="342900" cy="2819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t-LT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328" y="422490"/>
            <a:ext cx="578659" cy="727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37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lt-LT" dirty="0" err="1" smtClean="0"/>
              <a:t>Specialized</a:t>
            </a:r>
            <a:r>
              <a:rPr lang="lt-LT" dirty="0" smtClean="0"/>
              <a:t> </a:t>
            </a:r>
            <a:r>
              <a:rPr lang="lt-LT" dirty="0" err="1" smtClean="0"/>
              <a:t>models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457202" y="1486417"/>
            <a:ext cx="8226909" cy="4255995"/>
          </a:xfrm>
        </p:spPr>
        <p:txBody>
          <a:bodyPr/>
          <a:lstStyle/>
          <a:p>
            <a:r>
              <a:rPr lang="lt-LT" dirty="0" err="1" smtClean="0"/>
              <a:t>Component-based</a:t>
            </a:r>
            <a:r>
              <a:rPr lang="lt-LT" dirty="0" smtClean="0"/>
              <a:t> </a:t>
            </a:r>
            <a:r>
              <a:rPr lang="lt-LT" dirty="0" err="1" smtClean="0"/>
              <a:t>development</a:t>
            </a:r>
            <a:endParaRPr lang="en-GB" dirty="0"/>
          </a:p>
          <a:p>
            <a:pPr lvl="1"/>
            <a:r>
              <a:rPr lang="lt-LT" sz="1800" dirty="0" err="1" smtClean="0"/>
              <a:t>Based</a:t>
            </a:r>
            <a:r>
              <a:rPr lang="lt-LT" sz="1800" dirty="0" smtClean="0"/>
              <a:t> </a:t>
            </a:r>
            <a:r>
              <a:rPr lang="lt-LT" sz="1800" dirty="0" err="1" smtClean="0"/>
              <a:t>on</a:t>
            </a:r>
            <a:r>
              <a:rPr lang="lt-LT" sz="1800" dirty="0" smtClean="0"/>
              <a:t> </a:t>
            </a:r>
            <a:r>
              <a:rPr lang="lt-LT" sz="1800" dirty="0" err="1" smtClean="0"/>
              <a:t>reusing</a:t>
            </a:r>
            <a:r>
              <a:rPr lang="lt-LT" sz="1800" dirty="0" smtClean="0"/>
              <a:t> </a:t>
            </a:r>
            <a:r>
              <a:rPr lang="lt-LT" sz="1800" dirty="0" err="1" smtClean="0"/>
              <a:t>software</a:t>
            </a:r>
            <a:r>
              <a:rPr lang="lt-LT" sz="1800" dirty="0" smtClean="0"/>
              <a:t> </a:t>
            </a:r>
            <a:r>
              <a:rPr lang="lt-LT" sz="1800" dirty="0" err="1" smtClean="0"/>
              <a:t>peaces</a:t>
            </a:r>
            <a:r>
              <a:rPr lang="lt-LT" sz="1800" dirty="0" smtClean="0"/>
              <a:t> </a:t>
            </a:r>
            <a:r>
              <a:rPr lang="lt-LT" sz="1800" dirty="0" err="1" smtClean="0"/>
              <a:t>called</a:t>
            </a:r>
            <a:r>
              <a:rPr lang="lt-LT" sz="1800" dirty="0" smtClean="0"/>
              <a:t> </a:t>
            </a:r>
            <a:r>
              <a:rPr lang="lt-LT" sz="1800" dirty="0" err="1" smtClean="0"/>
              <a:t>components</a:t>
            </a:r>
            <a:r>
              <a:rPr lang="lt-LT" sz="1800" dirty="0" smtClean="0"/>
              <a:t>.</a:t>
            </a:r>
            <a:endParaRPr lang="lt-LT" sz="1800" dirty="0"/>
          </a:p>
          <a:p>
            <a:pPr lvl="1"/>
            <a:r>
              <a:rPr lang="lt-LT" sz="1800" dirty="0" err="1" smtClean="0"/>
              <a:t>Can</a:t>
            </a:r>
            <a:r>
              <a:rPr lang="lt-LT" sz="1800" dirty="0" smtClean="0"/>
              <a:t> be COTS </a:t>
            </a:r>
            <a:r>
              <a:rPr lang="lt-LT" sz="1800" dirty="0" err="1" smtClean="0"/>
              <a:t>or</a:t>
            </a:r>
            <a:r>
              <a:rPr lang="lt-LT" sz="1800" dirty="0" smtClean="0"/>
              <a:t> </a:t>
            </a:r>
            <a:r>
              <a:rPr lang="lt-LT" sz="1800" dirty="0" err="1" smtClean="0"/>
              <a:t>developed</a:t>
            </a:r>
            <a:r>
              <a:rPr lang="lt-LT" sz="1800" dirty="0" smtClean="0"/>
              <a:t> </a:t>
            </a:r>
            <a:r>
              <a:rPr lang="lt-LT" sz="1800" dirty="0" err="1" smtClean="0"/>
              <a:t>inhouse</a:t>
            </a:r>
            <a:r>
              <a:rPr lang="lt-LT" sz="1800" dirty="0" smtClean="0"/>
              <a:t>.</a:t>
            </a:r>
          </a:p>
          <a:p>
            <a:r>
              <a:rPr lang="lt-LT" dirty="0" err="1" smtClean="0"/>
              <a:t>Aspect-oriented</a:t>
            </a:r>
            <a:r>
              <a:rPr lang="lt-LT" dirty="0" smtClean="0"/>
              <a:t> </a:t>
            </a:r>
            <a:r>
              <a:rPr lang="lt-LT" dirty="0" err="1" smtClean="0"/>
              <a:t>development</a:t>
            </a:r>
            <a:endParaRPr lang="en-GB" dirty="0"/>
          </a:p>
          <a:p>
            <a:pPr lvl="1"/>
            <a:r>
              <a:rPr lang="lt-LT" sz="1800" dirty="0" err="1" smtClean="0"/>
              <a:t>Orientation</a:t>
            </a:r>
            <a:r>
              <a:rPr lang="lt-LT" sz="1800" dirty="0" smtClean="0"/>
              <a:t> </a:t>
            </a:r>
            <a:r>
              <a:rPr lang="lt-LT" sz="1800" dirty="0" err="1" smtClean="0"/>
              <a:t>towards</a:t>
            </a:r>
            <a:r>
              <a:rPr lang="lt-LT" sz="1800" dirty="0" smtClean="0"/>
              <a:t> </a:t>
            </a:r>
            <a:r>
              <a:rPr lang="lt-LT" sz="1800" dirty="0" err="1" smtClean="0"/>
              <a:t>system-wide</a:t>
            </a:r>
            <a:r>
              <a:rPr lang="lt-LT" sz="1800" dirty="0" smtClean="0"/>
              <a:t> „</a:t>
            </a:r>
            <a:r>
              <a:rPr lang="lt-LT" sz="1800" dirty="0" err="1" smtClean="0"/>
              <a:t>aspects</a:t>
            </a:r>
            <a:r>
              <a:rPr lang="lt-LT" sz="1800" dirty="0" smtClean="0"/>
              <a:t>“ </a:t>
            </a:r>
            <a:r>
              <a:rPr lang="lt-LT" sz="1800" dirty="0" err="1" smtClean="0"/>
              <a:t>as</a:t>
            </a:r>
            <a:r>
              <a:rPr lang="lt-LT" sz="1800" dirty="0" smtClean="0"/>
              <a:t> </a:t>
            </a:r>
            <a:r>
              <a:rPr lang="lt-LT" sz="1800" dirty="0" err="1" smtClean="0"/>
              <a:t>security</a:t>
            </a:r>
            <a:r>
              <a:rPr lang="lt-LT" sz="1800" dirty="0" smtClean="0"/>
              <a:t>, </a:t>
            </a:r>
            <a:r>
              <a:rPr lang="lt-LT" sz="1800" dirty="0" err="1" smtClean="0"/>
              <a:t>caching</a:t>
            </a:r>
            <a:r>
              <a:rPr lang="lt-LT" sz="1800" dirty="0" smtClean="0"/>
              <a:t>, etc.</a:t>
            </a:r>
            <a:endParaRPr lang="lt-LT" sz="1800" dirty="0"/>
          </a:p>
          <a:p>
            <a:r>
              <a:rPr lang="lt-LT" dirty="0" err="1" smtClean="0"/>
              <a:t>Formal</a:t>
            </a:r>
            <a:r>
              <a:rPr lang="lt-LT" dirty="0" smtClean="0"/>
              <a:t> </a:t>
            </a:r>
            <a:r>
              <a:rPr lang="lt-LT" dirty="0" err="1" smtClean="0"/>
              <a:t>methods</a:t>
            </a:r>
            <a:endParaRPr lang="en-GB" dirty="0"/>
          </a:p>
          <a:p>
            <a:pPr lvl="1"/>
            <a:r>
              <a:rPr lang="lt-LT" sz="1800" dirty="0" smtClean="0"/>
              <a:t>System </a:t>
            </a:r>
            <a:r>
              <a:rPr lang="lt-LT" sz="1800" dirty="0" err="1" smtClean="0"/>
              <a:t>is</a:t>
            </a:r>
            <a:r>
              <a:rPr lang="lt-LT" sz="1800" dirty="0" smtClean="0"/>
              <a:t> </a:t>
            </a:r>
            <a:r>
              <a:rPr lang="lt-LT" sz="1800" dirty="0" err="1" smtClean="0"/>
              <a:t>described</a:t>
            </a:r>
            <a:r>
              <a:rPr lang="lt-LT" sz="1800" dirty="0" smtClean="0"/>
              <a:t> </a:t>
            </a:r>
            <a:r>
              <a:rPr lang="lt-LT" sz="1800" dirty="0" err="1" smtClean="0"/>
              <a:t>in</a:t>
            </a:r>
            <a:r>
              <a:rPr lang="lt-LT" sz="1800" dirty="0" smtClean="0"/>
              <a:t> a </a:t>
            </a:r>
            <a:r>
              <a:rPr lang="lt-LT" sz="1800" dirty="0" err="1" smtClean="0"/>
              <a:t>formal</a:t>
            </a:r>
            <a:r>
              <a:rPr lang="lt-LT" sz="1800" dirty="0" smtClean="0"/>
              <a:t> („</a:t>
            </a:r>
            <a:r>
              <a:rPr lang="lt-LT" sz="1800" dirty="0" err="1" smtClean="0"/>
              <a:t>mathematical</a:t>
            </a:r>
            <a:r>
              <a:rPr lang="lt-LT" sz="1800" dirty="0" smtClean="0"/>
              <a:t>“) </a:t>
            </a:r>
            <a:r>
              <a:rPr lang="lt-LT" sz="1800" dirty="0" err="1" smtClean="0"/>
              <a:t>way</a:t>
            </a:r>
            <a:r>
              <a:rPr lang="en-GB" sz="1800" dirty="0" smtClean="0"/>
              <a:t>. </a:t>
            </a:r>
            <a:endParaRPr lang="lt-LT" sz="1800" dirty="0"/>
          </a:p>
          <a:p>
            <a:pPr lvl="1"/>
            <a:r>
              <a:rPr lang="lt-LT" sz="1800" dirty="0" err="1" smtClean="0"/>
              <a:t>Software</a:t>
            </a:r>
            <a:r>
              <a:rPr lang="lt-LT" sz="1800" dirty="0" smtClean="0"/>
              <a:t> </a:t>
            </a:r>
            <a:r>
              <a:rPr lang="lt-LT" sz="1800" dirty="0" err="1" smtClean="0"/>
              <a:t>can</a:t>
            </a:r>
            <a:r>
              <a:rPr lang="lt-LT" sz="1800" dirty="0" smtClean="0"/>
              <a:t> be </a:t>
            </a:r>
            <a:r>
              <a:rPr lang="lt-LT" sz="1800" dirty="0" err="1" smtClean="0"/>
              <a:t>generated</a:t>
            </a:r>
            <a:r>
              <a:rPr lang="lt-LT" sz="1800" dirty="0" smtClean="0"/>
              <a:t> </a:t>
            </a:r>
            <a:r>
              <a:rPr lang="lt-LT" sz="1800" dirty="0" err="1" smtClean="0"/>
              <a:t>from</a:t>
            </a:r>
            <a:r>
              <a:rPr lang="lt-LT" sz="1800" dirty="0" smtClean="0"/>
              <a:t> </a:t>
            </a:r>
            <a:r>
              <a:rPr lang="lt-LT" sz="1800" dirty="0" err="1" smtClean="0"/>
              <a:t>formal</a:t>
            </a:r>
            <a:r>
              <a:rPr lang="lt-LT" sz="1800" dirty="0" smtClean="0"/>
              <a:t> </a:t>
            </a:r>
            <a:r>
              <a:rPr lang="lt-LT" sz="1800" dirty="0" err="1" smtClean="0"/>
              <a:t>system</a:t>
            </a:r>
            <a:r>
              <a:rPr lang="lt-LT" sz="1800" dirty="0" smtClean="0"/>
              <a:t> </a:t>
            </a:r>
            <a:r>
              <a:rPr lang="lt-LT" sz="1800" dirty="0" err="1" smtClean="0"/>
              <a:t>description</a:t>
            </a:r>
            <a:r>
              <a:rPr lang="en-GB" sz="1800" dirty="0" smtClean="0"/>
              <a:t>.</a:t>
            </a:r>
            <a:r>
              <a:rPr lang="lt-LT" sz="1800" dirty="0" smtClean="0"/>
              <a:t> </a:t>
            </a:r>
            <a:endParaRPr lang="lt-LT" sz="1800" dirty="0"/>
          </a:p>
          <a:p>
            <a:r>
              <a:rPr lang="lt-LT" dirty="0" err="1" smtClean="0"/>
              <a:t>Reuse-oriented</a:t>
            </a:r>
            <a:r>
              <a:rPr lang="lt-LT" dirty="0" smtClean="0"/>
              <a:t> </a:t>
            </a:r>
            <a:r>
              <a:rPr lang="lt-LT" dirty="0" err="1" smtClean="0"/>
              <a:t>software</a:t>
            </a:r>
            <a:r>
              <a:rPr lang="lt-LT" dirty="0" smtClean="0"/>
              <a:t> </a:t>
            </a:r>
            <a:r>
              <a:rPr lang="lt-LT" dirty="0" err="1" smtClean="0"/>
              <a:t>development</a:t>
            </a:r>
            <a:endParaRPr lang="lt-LT" dirty="0" smtClean="0"/>
          </a:p>
          <a:p>
            <a:pPr lvl="1"/>
            <a:r>
              <a:rPr lang="lt-LT" sz="1800" dirty="0" err="1" smtClean="0"/>
              <a:t>Similar</a:t>
            </a:r>
            <a:r>
              <a:rPr lang="lt-LT" sz="1800" dirty="0" smtClean="0"/>
              <a:t> to </a:t>
            </a:r>
            <a:r>
              <a:rPr lang="lt-LT" sz="1800" dirty="0" err="1" smtClean="0"/>
              <a:t>component</a:t>
            </a:r>
            <a:r>
              <a:rPr lang="lt-LT" sz="1800" dirty="0" smtClean="0"/>
              <a:t> </a:t>
            </a:r>
            <a:r>
              <a:rPr lang="lt-LT" sz="1800" dirty="0" err="1" smtClean="0"/>
              <a:t>based</a:t>
            </a:r>
            <a:r>
              <a:rPr lang="lt-LT" sz="1800" dirty="0" smtClean="0"/>
              <a:t> </a:t>
            </a:r>
            <a:r>
              <a:rPr lang="lt-LT" sz="1800" dirty="0" err="1" smtClean="0"/>
              <a:t>software</a:t>
            </a:r>
            <a:r>
              <a:rPr lang="lt-LT" sz="1800" dirty="0" smtClean="0"/>
              <a:t> </a:t>
            </a:r>
            <a:r>
              <a:rPr lang="lt-LT" sz="1800" dirty="0" err="1" smtClean="0"/>
              <a:t>engineering</a:t>
            </a:r>
            <a:r>
              <a:rPr lang="lt-LT" sz="1800" dirty="0" smtClean="0"/>
              <a:t>. </a:t>
            </a:r>
            <a:r>
              <a:rPr lang="lt-LT" sz="1800" dirty="0" err="1" smtClean="0"/>
              <a:t>In</a:t>
            </a:r>
            <a:r>
              <a:rPr lang="lt-LT" sz="1800" dirty="0" smtClean="0"/>
              <a:t> </a:t>
            </a:r>
            <a:r>
              <a:rPr lang="lt-LT" sz="1800" dirty="0" err="1" smtClean="0"/>
              <a:t>this</a:t>
            </a:r>
            <a:r>
              <a:rPr lang="lt-LT" sz="1800" dirty="0" smtClean="0"/>
              <a:t> </a:t>
            </a:r>
            <a:r>
              <a:rPr lang="lt-LT" sz="1800" dirty="0" err="1" smtClean="0"/>
              <a:t>case</a:t>
            </a:r>
            <a:r>
              <a:rPr lang="lt-LT" sz="1800" dirty="0" smtClean="0"/>
              <a:t> </a:t>
            </a:r>
            <a:r>
              <a:rPr lang="lt-LT" sz="1800" dirty="0" err="1" smtClean="0"/>
              <a:t>entire</a:t>
            </a:r>
            <a:r>
              <a:rPr lang="lt-LT" sz="1800" dirty="0" smtClean="0"/>
              <a:t> </a:t>
            </a:r>
            <a:r>
              <a:rPr lang="lt-LT" sz="1800" dirty="0" err="1" smtClean="0"/>
              <a:t>software</a:t>
            </a:r>
            <a:r>
              <a:rPr lang="lt-LT" sz="1800" dirty="0" smtClean="0"/>
              <a:t> </a:t>
            </a:r>
            <a:r>
              <a:rPr lang="lt-LT" sz="1800" dirty="0" err="1" smtClean="0"/>
              <a:t>systems</a:t>
            </a:r>
            <a:r>
              <a:rPr lang="lt-LT" sz="1800" dirty="0" smtClean="0"/>
              <a:t> </a:t>
            </a:r>
            <a:r>
              <a:rPr lang="lt-LT" sz="1800" dirty="0" err="1" smtClean="0"/>
              <a:t>can</a:t>
            </a:r>
            <a:r>
              <a:rPr lang="lt-LT" sz="1800" dirty="0" smtClean="0"/>
              <a:t> be </a:t>
            </a:r>
            <a:r>
              <a:rPr lang="lt-LT" sz="1800" dirty="0" err="1" smtClean="0"/>
              <a:t>reused</a:t>
            </a:r>
            <a:r>
              <a:rPr lang="lt-LT" sz="1800" dirty="0" smtClean="0"/>
              <a:t>.</a:t>
            </a:r>
          </a:p>
          <a:p>
            <a:r>
              <a:rPr lang="lt-LT" dirty="0" err="1" smtClean="0"/>
              <a:t>Other</a:t>
            </a:r>
            <a:r>
              <a:rPr lang="lt-LT" dirty="0" smtClean="0"/>
              <a:t>...</a:t>
            </a:r>
            <a:endParaRPr lang="lt-LT" sz="1800" dirty="0"/>
          </a:p>
          <a:p>
            <a:endParaRPr lang="en-GB" sz="1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6328" y="422490"/>
            <a:ext cx="578659" cy="727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625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The waterfall model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6328" y="422490"/>
            <a:ext cx="578659" cy="727234"/>
          </a:xfrm>
          <a:prstGeom prst="rect">
            <a:avLst/>
          </a:prstGeom>
        </p:spPr>
      </p:pic>
      <p:pic>
        <p:nvPicPr>
          <p:cNvPr id="6" name="Picture 5" descr="2.1.Waterfall-model.eps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732" y="1852811"/>
            <a:ext cx="7183698" cy="403946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8663" y="1543078"/>
            <a:ext cx="3129262" cy="1973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81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Waterfall model phases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457200" y="1606922"/>
            <a:ext cx="8572498" cy="4255995"/>
          </a:xfrm>
        </p:spPr>
        <p:txBody>
          <a:bodyPr/>
          <a:lstStyle/>
          <a:p>
            <a:r>
              <a:rPr lang="en-GB" dirty="0"/>
              <a:t>There are separate identified phases in the waterfall model:</a:t>
            </a:r>
          </a:p>
          <a:p>
            <a:pPr lvl="1"/>
            <a:r>
              <a:rPr lang="en-GB" sz="1800" dirty="0"/>
              <a:t>Requirements analysis and definition</a:t>
            </a:r>
          </a:p>
          <a:p>
            <a:pPr lvl="1"/>
            <a:r>
              <a:rPr lang="en-GB" sz="1800" dirty="0"/>
              <a:t>System and software design</a:t>
            </a:r>
          </a:p>
          <a:p>
            <a:pPr lvl="1"/>
            <a:r>
              <a:rPr lang="en-GB" sz="1800" dirty="0"/>
              <a:t>Implementation and unit testing</a:t>
            </a:r>
          </a:p>
          <a:p>
            <a:pPr lvl="1"/>
            <a:r>
              <a:rPr lang="en-GB" sz="1800" dirty="0"/>
              <a:t>Integration and system testing</a:t>
            </a:r>
          </a:p>
          <a:p>
            <a:pPr lvl="1"/>
            <a:r>
              <a:rPr lang="en-GB" sz="1800" dirty="0"/>
              <a:t>Operation and maintenance</a:t>
            </a:r>
          </a:p>
          <a:p>
            <a:r>
              <a:rPr lang="en-GB" dirty="0"/>
              <a:t>The main drawback of the waterfall model is the </a:t>
            </a:r>
            <a:r>
              <a:rPr lang="en-GB" b="1" dirty="0"/>
              <a:t>difficulty of accommodating change</a:t>
            </a:r>
            <a:r>
              <a:rPr lang="en-GB" dirty="0"/>
              <a:t> </a:t>
            </a:r>
            <a:r>
              <a:rPr lang="lt-LT" dirty="0" smtClean="0"/>
              <a:t>(</a:t>
            </a:r>
            <a:r>
              <a:rPr lang="lt-LT" b="1" dirty="0" err="1" smtClean="0"/>
              <a:t>not</a:t>
            </a:r>
            <a:r>
              <a:rPr lang="lt-LT" b="1" dirty="0" smtClean="0"/>
              <a:t> </a:t>
            </a:r>
            <a:r>
              <a:rPr lang="lt-LT" b="1" dirty="0" err="1" smtClean="0"/>
              <a:t>flexible</a:t>
            </a:r>
            <a:r>
              <a:rPr lang="lt-LT" dirty="0" smtClean="0"/>
              <a:t>) </a:t>
            </a:r>
            <a:r>
              <a:rPr lang="en-GB" dirty="0" smtClean="0"/>
              <a:t>after </a:t>
            </a:r>
            <a:r>
              <a:rPr lang="en-GB" dirty="0"/>
              <a:t>the process is underway. In principle, a phase has to be complete </a:t>
            </a:r>
            <a:r>
              <a:rPr lang="en-GB" dirty="0" smtClean="0"/>
              <a:t>before </a:t>
            </a:r>
            <a:r>
              <a:rPr lang="en-GB" dirty="0"/>
              <a:t>moving onto the next phase</a:t>
            </a:r>
            <a:r>
              <a:rPr lang="en-GB" dirty="0" smtClean="0"/>
              <a:t>.</a:t>
            </a:r>
            <a:endParaRPr lang="lt-LT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6328" y="422490"/>
            <a:ext cx="578659" cy="727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305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Waterfall model problems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457200" y="1546411"/>
            <a:ext cx="8572498" cy="4255995"/>
          </a:xfrm>
        </p:spPr>
        <p:txBody>
          <a:bodyPr/>
          <a:lstStyle/>
          <a:p>
            <a:r>
              <a:rPr lang="en-GB" dirty="0"/>
              <a:t>Inflexible partitioning of the project into distinct stages makes it difficult to respond to changing customer requirements.</a:t>
            </a:r>
          </a:p>
          <a:p>
            <a:pPr lvl="1"/>
            <a:r>
              <a:rPr lang="en-GB" sz="1800" dirty="0"/>
              <a:t>Therefore, this model is only </a:t>
            </a:r>
            <a:r>
              <a:rPr lang="en-GB" sz="1800" b="1" dirty="0"/>
              <a:t>appropriate when the requirements are well-understood</a:t>
            </a:r>
            <a:r>
              <a:rPr lang="en-GB" sz="1800" dirty="0"/>
              <a:t> and changes will be fairly limited during the design process. </a:t>
            </a:r>
          </a:p>
          <a:p>
            <a:pPr lvl="1"/>
            <a:r>
              <a:rPr lang="en-GB" sz="1800" dirty="0"/>
              <a:t>Few business systems have stable requirements.</a:t>
            </a:r>
          </a:p>
          <a:p>
            <a:r>
              <a:rPr lang="en-GB" dirty="0"/>
              <a:t>The waterfall model is mostly used for large systems engineering projects where a system is developed at several sites.</a:t>
            </a:r>
          </a:p>
          <a:p>
            <a:pPr lvl="1"/>
            <a:r>
              <a:rPr lang="en-GB" sz="1800" dirty="0"/>
              <a:t>In those circumstances, the plan-driven nature of the waterfall model helps coordinate the work.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6328" y="422490"/>
            <a:ext cx="578659" cy="727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786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Incremental </a:t>
            </a:r>
            <a:r>
              <a:rPr lang="lt-LT" dirty="0" smtClean="0"/>
              <a:t>/ </a:t>
            </a:r>
            <a:r>
              <a:rPr lang="lt-LT" dirty="0" err="1" smtClean="0"/>
              <a:t>iterative</a:t>
            </a:r>
            <a:r>
              <a:rPr lang="lt-LT" dirty="0" smtClean="0"/>
              <a:t> </a:t>
            </a:r>
            <a:r>
              <a:rPr lang="en-GB" dirty="0" smtClean="0"/>
              <a:t>development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6328" y="422490"/>
            <a:ext cx="578659" cy="727234"/>
          </a:xfrm>
          <a:prstGeom prst="rect">
            <a:avLst/>
          </a:prstGeom>
        </p:spPr>
      </p:pic>
      <p:pic>
        <p:nvPicPr>
          <p:cNvPr id="6" name="Picture 5" descr="2.2 Incremental-dev.eps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477" y="1663860"/>
            <a:ext cx="7517728" cy="4051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280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0" indent="0"/>
            <a:r>
              <a:rPr lang="en-GB" dirty="0" smtClean="0"/>
              <a:t>Incremental</a:t>
            </a:r>
            <a:r>
              <a:rPr lang="lt-LT" dirty="0" smtClean="0"/>
              <a:t> / </a:t>
            </a:r>
            <a:r>
              <a:rPr lang="lt-LT" dirty="0" err="1" smtClean="0"/>
              <a:t>iterative</a:t>
            </a:r>
            <a:r>
              <a:rPr lang="en-GB" dirty="0" smtClean="0"/>
              <a:t> </a:t>
            </a:r>
            <a:r>
              <a:rPr lang="en-GB" dirty="0"/>
              <a:t>development benefits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457200" y="1546411"/>
            <a:ext cx="8572498" cy="4255995"/>
          </a:xfrm>
        </p:spPr>
        <p:txBody>
          <a:bodyPr/>
          <a:lstStyle/>
          <a:p>
            <a:r>
              <a:rPr lang="en-GB" dirty="0"/>
              <a:t>The cost of accommodating changing customer requirements is </a:t>
            </a:r>
            <a:r>
              <a:rPr lang="en-GB" dirty="0" smtClean="0"/>
              <a:t>reduced</a:t>
            </a:r>
            <a:r>
              <a:rPr lang="lt-LT" dirty="0" smtClean="0"/>
              <a:t> (</a:t>
            </a:r>
            <a:r>
              <a:rPr lang="lt-LT" b="1" dirty="0" err="1" smtClean="0"/>
              <a:t>embracing</a:t>
            </a:r>
            <a:r>
              <a:rPr lang="lt-LT" b="1" dirty="0" smtClean="0"/>
              <a:t> </a:t>
            </a:r>
            <a:r>
              <a:rPr lang="lt-LT" b="1" dirty="0" err="1" smtClean="0"/>
              <a:t>the</a:t>
            </a:r>
            <a:r>
              <a:rPr lang="lt-LT" b="1" dirty="0" smtClean="0"/>
              <a:t> </a:t>
            </a:r>
            <a:r>
              <a:rPr lang="lt-LT" b="1" dirty="0" err="1" smtClean="0"/>
              <a:t>change</a:t>
            </a:r>
            <a:r>
              <a:rPr lang="lt-LT" dirty="0" smtClean="0"/>
              <a:t>)</a:t>
            </a:r>
            <a:r>
              <a:rPr lang="en-GB" dirty="0" smtClean="0"/>
              <a:t>. </a:t>
            </a:r>
            <a:endParaRPr lang="en-GB" dirty="0"/>
          </a:p>
          <a:p>
            <a:pPr lvl="1"/>
            <a:r>
              <a:rPr lang="en-GB" sz="1800" dirty="0"/>
              <a:t>The amount of analysis and documentation that has to be </a:t>
            </a:r>
            <a:r>
              <a:rPr lang="en-GB" sz="1800" dirty="0" smtClean="0"/>
              <a:t>done </a:t>
            </a:r>
            <a:r>
              <a:rPr lang="en-GB" sz="1800" dirty="0"/>
              <a:t>is much less than is required with the waterfall model.</a:t>
            </a:r>
          </a:p>
          <a:p>
            <a:r>
              <a:rPr lang="en-GB" dirty="0"/>
              <a:t>It is easier to get </a:t>
            </a:r>
            <a:r>
              <a:rPr lang="en-GB" b="1" dirty="0"/>
              <a:t>customer feedback</a:t>
            </a:r>
            <a:r>
              <a:rPr lang="en-GB" dirty="0"/>
              <a:t> on the development work that has been done. </a:t>
            </a:r>
          </a:p>
          <a:p>
            <a:pPr lvl="1"/>
            <a:r>
              <a:rPr lang="en-GB" sz="1800" dirty="0"/>
              <a:t>Customers can comment on demonstrations of the software and see how much has been implemented. </a:t>
            </a:r>
          </a:p>
          <a:p>
            <a:r>
              <a:rPr lang="en-GB" dirty="0"/>
              <a:t>More </a:t>
            </a:r>
            <a:r>
              <a:rPr lang="en-GB" b="1" dirty="0"/>
              <a:t>rapid delivery</a:t>
            </a:r>
            <a:r>
              <a:rPr lang="en-GB" dirty="0"/>
              <a:t> and deployment of useful software to the customer is possible. </a:t>
            </a:r>
          </a:p>
          <a:p>
            <a:pPr lvl="1"/>
            <a:r>
              <a:rPr lang="en-GB" sz="1800" dirty="0"/>
              <a:t>Customers are able to use and gain value from the software earlier than is possible with a waterfall process.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6328" y="422490"/>
            <a:ext cx="578659" cy="727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571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0" indent="0"/>
            <a:r>
              <a:rPr lang="en-GB" dirty="0"/>
              <a:t>Incremental</a:t>
            </a:r>
            <a:r>
              <a:rPr lang="lt-LT" dirty="0"/>
              <a:t> / </a:t>
            </a:r>
            <a:r>
              <a:rPr lang="lt-LT" dirty="0" err="1"/>
              <a:t>iterative</a:t>
            </a:r>
            <a:r>
              <a:rPr lang="en-GB" dirty="0"/>
              <a:t> development </a:t>
            </a:r>
            <a:r>
              <a:rPr lang="lt-LT" dirty="0" err="1" smtClean="0"/>
              <a:t>challanges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396688" y="1479242"/>
            <a:ext cx="8572498" cy="4255995"/>
          </a:xfrm>
        </p:spPr>
        <p:txBody>
          <a:bodyPr/>
          <a:lstStyle/>
          <a:p>
            <a:r>
              <a:rPr lang="lt-LT" dirty="0" err="1" smtClean="0"/>
              <a:t>Visibility</a:t>
            </a:r>
            <a:r>
              <a:rPr lang="lt-LT" dirty="0" smtClean="0"/>
              <a:t> </a:t>
            </a:r>
            <a:r>
              <a:rPr lang="lt-LT" dirty="0" err="1" smtClean="0"/>
              <a:t>of</a:t>
            </a:r>
            <a:r>
              <a:rPr lang="lt-LT" dirty="0" smtClean="0"/>
              <a:t> t</a:t>
            </a:r>
            <a:r>
              <a:rPr lang="en-GB" dirty="0" smtClean="0"/>
              <a:t>he process</a:t>
            </a:r>
            <a:r>
              <a:rPr lang="lt-LT" dirty="0" smtClean="0"/>
              <a:t> </a:t>
            </a:r>
            <a:r>
              <a:rPr lang="lt-LT" dirty="0" err="1" smtClean="0"/>
              <a:t>and</a:t>
            </a:r>
            <a:r>
              <a:rPr lang="lt-LT" dirty="0" smtClean="0"/>
              <a:t> </a:t>
            </a:r>
            <a:r>
              <a:rPr lang="lt-LT" dirty="0" err="1" smtClean="0"/>
              <a:t>product</a:t>
            </a:r>
            <a:r>
              <a:rPr lang="en-GB" dirty="0" smtClean="0"/>
              <a:t> </a:t>
            </a:r>
            <a:endParaRPr lang="en-GB" dirty="0"/>
          </a:p>
          <a:p>
            <a:pPr lvl="1"/>
            <a:r>
              <a:rPr lang="en-GB" sz="1800" dirty="0"/>
              <a:t>Managers need regular deliverables to measure progress. If systems are developed quickly, it is not cost-effective to produce documents that reflect every version of the system. </a:t>
            </a:r>
          </a:p>
          <a:p>
            <a:r>
              <a:rPr lang="en-GB" dirty="0"/>
              <a:t>System structure tends to degrade as new increments are </a:t>
            </a:r>
            <a:r>
              <a:rPr lang="en-GB" dirty="0" smtClean="0"/>
              <a:t>added</a:t>
            </a:r>
            <a:r>
              <a:rPr lang="en-GB" i="1" dirty="0" smtClean="0"/>
              <a:t> </a:t>
            </a:r>
            <a:r>
              <a:rPr lang="en-GB" dirty="0" smtClean="0"/>
              <a:t> </a:t>
            </a:r>
            <a:endParaRPr lang="en-GB" dirty="0"/>
          </a:p>
          <a:p>
            <a:pPr lvl="1"/>
            <a:r>
              <a:rPr lang="en-GB" sz="1800" dirty="0"/>
              <a:t>Unless time and money is spent on refactoring to improve the software, regular change tends to corrupt its structure. Incorporating further software changes becomes increasingly difficult and costly.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6328" y="422490"/>
            <a:ext cx="578659" cy="727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701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lt-LT" dirty="0" err="1" smtClean="0"/>
              <a:t>Incremental</a:t>
            </a:r>
            <a:r>
              <a:rPr lang="lt-LT" dirty="0" smtClean="0"/>
              <a:t> </a:t>
            </a:r>
            <a:r>
              <a:rPr lang="lt-LT" dirty="0" err="1" smtClean="0"/>
              <a:t>vs</a:t>
            </a:r>
            <a:r>
              <a:rPr lang="lt-LT" dirty="0" smtClean="0"/>
              <a:t> </a:t>
            </a:r>
            <a:r>
              <a:rPr lang="lt-LT" dirty="0" err="1" smtClean="0"/>
              <a:t>iterative</a:t>
            </a:r>
            <a:r>
              <a:rPr lang="lt-LT" dirty="0" smtClean="0"/>
              <a:t> </a:t>
            </a:r>
            <a:r>
              <a:rPr lang="lt-LT" dirty="0" err="1" smtClean="0"/>
              <a:t>development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457202" y="5292970"/>
            <a:ext cx="8226909" cy="396689"/>
          </a:xfrm>
        </p:spPr>
        <p:txBody>
          <a:bodyPr/>
          <a:lstStyle/>
          <a:p>
            <a:pPr marL="0" indent="0" algn="r">
              <a:buNone/>
            </a:pPr>
            <a:r>
              <a:rPr lang="en-US" sz="1200" dirty="0"/>
              <a:t>http://itsadeliverything.com/revisiting-the-iterative-incremental-mona-lisa</a:t>
            </a:r>
          </a:p>
          <a:p>
            <a:pPr marL="0" indent="0" algn="r">
              <a:buNone/>
            </a:pPr>
            <a:endParaRPr lang="en-US" sz="1200" dirty="0"/>
          </a:p>
        </p:txBody>
      </p:sp>
      <p:grpSp>
        <p:nvGrpSpPr>
          <p:cNvPr id="5" name="Group 4"/>
          <p:cNvGrpSpPr/>
          <p:nvPr/>
        </p:nvGrpSpPr>
        <p:grpSpPr>
          <a:xfrm>
            <a:off x="1432213" y="1640660"/>
            <a:ext cx="6381750" cy="3361593"/>
            <a:chOff x="1432213" y="1640660"/>
            <a:chExt cx="6381750" cy="3361593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32213" y="1640660"/>
              <a:ext cx="6381750" cy="1724025"/>
            </a:xfrm>
            <a:prstGeom prst="rect">
              <a:avLst/>
            </a:prstGeom>
          </p:spPr>
        </p:pic>
        <p:pic>
          <p:nvPicPr>
            <p:cNvPr id="1026" name="Picture 2" descr="http://itsadeliverything.com/wordpress/images/patton-iterating-mona-lisa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98888" y="3297277"/>
              <a:ext cx="6315075" cy="17049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" name="TextBox 5"/>
          <p:cNvSpPr txBox="1"/>
          <p:nvPr/>
        </p:nvSpPr>
        <p:spPr>
          <a:xfrm>
            <a:off x="1063869" y="1374283"/>
            <a:ext cx="13319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lt-LT" b="1" dirty="0" err="1" smtClean="0"/>
              <a:t>Incremental</a:t>
            </a:r>
            <a:endParaRPr 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1063868" y="3356879"/>
            <a:ext cx="985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lt-LT" b="1" dirty="0" err="1" smtClean="0"/>
              <a:t>Iterative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430335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lt-LT" dirty="0" err="1" smtClean="0"/>
              <a:t>Incremental</a:t>
            </a:r>
            <a:r>
              <a:rPr lang="lt-LT" dirty="0" smtClean="0"/>
              <a:t> </a:t>
            </a:r>
            <a:r>
              <a:rPr lang="lt-LT" dirty="0" err="1" smtClean="0"/>
              <a:t>vs</a:t>
            </a:r>
            <a:r>
              <a:rPr lang="lt-LT" dirty="0" smtClean="0"/>
              <a:t> </a:t>
            </a:r>
            <a:r>
              <a:rPr lang="lt-LT" dirty="0" err="1" smtClean="0"/>
              <a:t>iterative</a:t>
            </a:r>
            <a:r>
              <a:rPr lang="lt-LT" dirty="0" smtClean="0"/>
              <a:t> </a:t>
            </a:r>
            <a:r>
              <a:rPr lang="lt-LT" dirty="0" err="1" smtClean="0"/>
              <a:t>development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457202" y="5292970"/>
            <a:ext cx="8226909" cy="396689"/>
          </a:xfrm>
        </p:spPr>
        <p:txBody>
          <a:bodyPr/>
          <a:lstStyle/>
          <a:p>
            <a:pPr marL="0" indent="0" algn="r">
              <a:buNone/>
            </a:pPr>
            <a:r>
              <a:rPr lang="en-US" sz="1200" dirty="0"/>
              <a:t>http://itsadeliverything.com/revisiting-the-iterative-incremental-mona-lisa</a:t>
            </a:r>
          </a:p>
          <a:p>
            <a:pPr marL="0" indent="0" algn="r">
              <a:buNone/>
            </a:pPr>
            <a:endParaRPr lang="en-US" sz="1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978" y="1521070"/>
            <a:ext cx="7495356" cy="3539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106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lt-LT" dirty="0" err="1" smtClean="0"/>
              <a:t>Evolutionary</a:t>
            </a:r>
            <a:r>
              <a:rPr lang="lt-LT" dirty="0" smtClean="0"/>
              <a:t> </a:t>
            </a:r>
            <a:r>
              <a:rPr lang="lt-LT" dirty="0" err="1" smtClean="0"/>
              <a:t>prototyping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457202" y="4053254"/>
            <a:ext cx="8226909" cy="1944135"/>
          </a:xfrm>
        </p:spPr>
        <p:txBody>
          <a:bodyPr/>
          <a:lstStyle/>
          <a:p>
            <a:r>
              <a:rPr lang="lt-LT" dirty="0" err="1" smtClean="0"/>
              <a:t>Good</a:t>
            </a:r>
            <a:r>
              <a:rPr lang="lt-LT" dirty="0" smtClean="0"/>
              <a:t>: </a:t>
            </a:r>
            <a:r>
              <a:rPr lang="lt-LT" dirty="0" err="1" smtClean="0"/>
              <a:t>Immediate</a:t>
            </a:r>
            <a:r>
              <a:rPr lang="lt-LT" dirty="0" smtClean="0"/>
              <a:t> </a:t>
            </a:r>
            <a:r>
              <a:rPr lang="lt-LT" dirty="0" err="1" smtClean="0"/>
              <a:t>feedback</a:t>
            </a:r>
            <a:endParaRPr lang="lt-LT" dirty="0" smtClean="0"/>
          </a:p>
          <a:p>
            <a:r>
              <a:rPr lang="lt-LT" dirty="0" err="1" smtClean="0"/>
              <a:t>Bad</a:t>
            </a:r>
            <a:r>
              <a:rPr lang="lt-LT" dirty="0" smtClean="0"/>
              <a:t>: </a:t>
            </a:r>
            <a:r>
              <a:rPr lang="lt-LT" dirty="0" err="1" smtClean="0"/>
              <a:t>Difficult</a:t>
            </a:r>
            <a:r>
              <a:rPr lang="lt-LT" dirty="0" smtClean="0"/>
              <a:t> </a:t>
            </a:r>
            <a:r>
              <a:rPr lang="lt-LT" dirty="0" err="1" smtClean="0"/>
              <a:t>planning</a:t>
            </a:r>
            <a:r>
              <a:rPr lang="lt-LT" dirty="0" smtClean="0"/>
              <a:t>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4206" y="1664676"/>
            <a:ext cx="4152900" cy="1752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2311" y="5061741"/>
            <a:ext cx="2971800" cy="153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662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lt-LT" dirty="0" err="1" smtClean="0"/>
              <a:t>Let‘s</a:t>
            </a:r>
            <a:r>
              <a:rPr lang="lt-LT" dirty="0" smtClean="0"/>
              <a:t> </a:t>
            </a:r>
            <a:r>
              <a:rPr lang="lt-LT" dirty="0" err="1" smtClean="0"/>
              <a:t>play</a:t>
            </a:r>
            <a:r>
              <a:rPr lang="lt-LT" dirty="0" smtClean="0"/>
              <a:t>...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328" y="422490"/>
            <a:ext cx="578659" cy="72723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640541" y="2958353"/>
            <a:ext cx="325685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lt-LT" sz="4000" dirty="0" smtClean="0"/>
              <a:t>www.kahoot.it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4241510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lt-LT" dirty="0" err="1" smtClean="0"/>
              <a:t>Iterative</a:t>
            </a:r>
            <a:r>
              <a:rPr lang="lt-LT" dirty="0" smtClean="0"/>
              <a:t> </a:t>
            </a:r>
            <a:r>
              <a:rPr lang="lt-LT" dirty="0" err="1" smtClean="0"/>
              <a:t>Spiral</a:t>
            </a:r>
            <a:r>
              <a:rPr lang="lt-LT" dirty="0" smtClean="0"/>
              <a:t> </a:t>
            </a:r>
            <a:r>
              <a:rPr lang="lt-LT" dirty="0" err="1" smtClean="0"/>
              <a:t>model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457202" y="4783015"/>
            <a:ext cx="8226909" cy="1214374"/>
          </a:xfrm>
        </p:spPr>
        <p:txBody>
          <a:bodyPr/>
          <a:lstStyle/>
          <a:p>
            <a:r>
              <a:rPr lang="lt-LT" dirty="0" err="1" smtClean="0"/>
              <a:t>Good</a:t>
            </a:r>
            <a:r>
              <a:rPr lang="lt-LT" dirty="0" smtClean="0"/>
              <a:t>: Risk </a:t>
            </a:r>
            <a:r>
              <a:rPr lang="lt-LT" dirty="0" err="1" smtClean="0"/>
              <a:t>management</a:t>
            </a:r>
            <a:endParaRPr lang="lt-LT" dirty="0" smtClean="0"/>
          </a:p>
          <a:p>
            <a:r>
              <a:rPr lang="lt-LT" dirty="0" err="1" smtClean="0"/>
              <a:t>Bad</a:t>
            </a:r>
            <a:r>
              <a:rPr lang="lt-LT" dirty="0" smtClean="0"/>
              <a:t>: </a:t>
            </a:r>
            <a:r>
              <a:rPr lang="lt-LT" dirty="0" err="1" smtClean="0"/>
              <a:t>Very</a:t>
            </a:r>
            <a:r>
              <a:rPr lang="lt-LT" dirty="0" smtClean="0"/>
              <a:t> </a:t>
            </a:r>
            <a:r>
              <a:rPr lang="lt-LT" dirty="0" err="1" smtClean="0"/>
              <a:t>complex</a:t>
            </a:r>
            <a:r>
              <a:rPr lang="lt-LT" dirty="0" smtClean="0"/>
              <a:t> </a:t>
            </a:r>
            <a:r>
              <a:rPr lang="lt-LT" dirty="0" err="1" smtClean="0"/>
              <a:t>and</a:t>
            </a:r>
            <a:r>
              <a:rPr lang="lt-LT" dirty="0" smtClean="0"/>
              <a:t> </a:t>
            </a:r>
            <a:r>
              <a:rPr lang="lt-LT" dirty="0" err="1" smtClean="0"/>
              <a:t>time</a:t>
            </a:r>
            <a:r>
              <a:rPr lang="lt-LT" dirty="0" smtClean="0"/>
              <a:t> </a:t>
            </a:r>
            <a:r>
              <a:rPr lang="lt-LT" dirty="0" err="1" smtClean="0"/>
              <a:t>consuming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9082" y="949183"/>
            <a:ext cx="4883147" cy="3926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366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lt-LT" dirty="0" err="1" smtClean="0"/>
              <a:t>Agile</a:t>
            </a:r>
            <a:r>
              <a:rPr lang="lt-LT" dirty="0" smtClean="0"/>
              <a:t> </a:t>
            </a:r>
            <a:r>
              <a:rPr lang="lt-LT" dirty="0" err="1" smtClean="0"/>
              <a:t>models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6328" y="422490"/>
            <a:ext cx="578659" cy="72723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2836" y="794838"/>
            <a:ext cx="5923492" cy="515991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534507" y="6062265"/>
            <a:ext cx="553915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dirty="0"/>
              <a:t>https://boost.solutions/blog/battle-pm-methodologies-waterfall-vs-agile-vs-scrum/</a:t>
            </a:r>
          </a:p>
        </p:txBody>
      </p:sp>
    </p:spTree>
    <p:extLst>
      <p:ext uri="{BB962C8B-B14F-4D97-AF65-F5344CB8AC3E}">
        <p14:creationId xmlns:p14="http://schemas.microsoft.com/office/powerpoint/2010/main" val="298826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lt-LT" dirty="0" err="1" smtClean="0"/>
              <a:t>Unified</a:t>
            </a:r>
            <a:r>
              <a:rPr lang="lt-LT" dirty="0" smtClean="0"/>
              <a:t> </a:t>
            </a:r>
            <a:r>
              <a:rPr lang="lt-LT" dirty="0" err="1" smtClean="0"/>
              <a:t>Process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457200" y="4619440"/>
            <a:ext cx="8572498" cy="1415044"/>
          </a:xfrm>
        </p:spPr>
        <p:txBody>
          <a:bodyPr/>
          <a:lstStyle/>
          <a:p>
            <a:r>
              <a:rPr lang="lt-LT" dirty="0" err="1" smtClean="0"/>
              <a:t>Good</a:t>
            </a:r>
            <a:r>
              <a:rPr lang="lt-LT" dirty="0" smtClean="0"/>
              <a:t>: One </a:t>
            </a:r>
            <a:r>
              <a:rPr lang="lt-LT" dirty="0" err="1" smtClean="0"/>
              <a:t>can</a:t>
            </a:r>
            <a:r>
              <a:rPr lang="lt-LT" dirty="0" smtClean="0"/>
              <a:t> </a:t>
            </a:r>
            <a:r>
              <a:rPr lang="lt-LT" dirty="0" err="1" smtClean="0"/>
              <a:t>choose</a:t>
            </a:r>
            <a:r>
              <a:rPr lang="lt-LT" dirty="0" smtClean="0"/>
              <a:t> </a:t>
            </a:r>
            <a:r>
              <a:rPr lang="lt-LT" dirty="0" err="1" smtClean="0"/>
              <a:t>from</a:t>
            </a:r>
            <a:r>
              <a:rPr lang="lt-LT" dirty="0" smtClean="0"/>
              <a:t> </a:t>
            </a:r>
            <a:r>
              <a:rPr lang="lt-LT" dirty="0" err="1" smtClean="0"/>
              <a:t>several</a:t>
            </a:r>
            <a:r>
              <a:rPr lang="lt-LT" dirty="0" smtClean="0"/>
              <a:t> </a:t>
            </a:r>
            <a:r>
              <a:rPr lang="lt-LT" dirty="0" err="1" smtClean="0"/>
              <a:t>configurations</a:t>
            </a:r>
            <a:r>
              <a:rPr lang="lt-LT" dirty="0" smtClean="0"/>
              <a:t> to be </a:t>
            </a:r>
            <a:r>
              <a:rPr lang="lt-LT" dirty="0" err="1" smtClean="0"/>
              <a:t>more</a:t>
            </a:r>
            <a:r>
              <a:rPr lang="lt-LT" dirty="0" smtClean="0"/>
              <a:t> </a:t>
            </a:r>
            <a:r>
              <a:rPr lang="lt-LT" dirty="0" err="1" smtClean="0"/>
              <a:t>Agile</a:t>
            </a:r>
            <a:r>
              <a:rPr lang="lt-LT" dirty="0" smtClean="0"/>
              <a:t> </a:t>
            </a:r>
            <a:r>
              <a:rPr lang="lt-LT" dirty="0" err="1" smtClean="0"/>
              <a:t>or</a:t>
            </a:r>
            <a:r>
              <a:rPr lang="lt-LT" dirty="0" smtClean="0"/>
              <a:t> </a:t>
            </a:r>
            <a:r>
              <a:rPr lang="lt-LT" dirty="0" err="1" smtClean="0"/>
              <a:t>more</a:t>
            </a:r>
            <a:r>
              <a:rPr lang="lt-LT" dirty="0" smtClean="0"/>
              <a:t> </a:t>
            </a:r>
            <a:r>
              <a:rPr lang="lt-LT" dirty="0" err="1" smtClean="0"/>
              <a:t>Plan-driven</a:t>
            </a:r>
            <a:r>
              <a:rPr lang="lt-LT" dirty="0" smtClean="0"/>
              <a:t>.</a:t>
            </a:r>
            <a:endParaRPr lang="en-GB" dirty="0"/>
          </a:p>
          <a:p>
            <a:r>
              <a:rPr lang="lt-LT" dirty="0" err="1" smtClean="0"/>
              <a:t>Bad</a:t>
            </a:r>
            <a:r>
              <a:rPr lang="lt-LT" dirty="0" smtClean="0"/>
              <a:t>: </a:t>
            </a:r>
            <a:r>
              <a:rPr lang="lt-LT" dirty="0" err="1" smtClean="0"/>
              <a:t>Still</a:t>
            </a:r>
            <a:r>
              <a:rPr lang="lt-LT" dirty="0" smtClean="0"/>
              <a:t>, </a:t>
            </a:r>
            <a:r>
              <a:rPr lang="lt-LT" dirty="0" err="1" smtClean="0"/>
              <a:t>not</a:t>
            </a:r>
            <a:r>
              <a:rPr lang="lt-LT" dirty="0" smtClean="0"/>
              <a:t> </a:t>
            </a:r>
            <a:r>
              <a:rPr lang="lt-LT" dirty="0" err="1" smtClean="0"/>
              <a:t>as</a:t>
            </a:r>
            <a:r>
              <a:rPr lang="lt-LT" dirty="0" smtClean="0"/>
              <a:t> </a:t>
            </a:r>
            <a:r>
              <a:rPr lang="lt-LT" dirty="0" err="1" smtClean="0"/>
              <a:t>flexible</a:t>
            </a:r>
            <a:r>
              <a:rPr lang="lt-LT" dirty="0" smtClean="0"/>
              <a:t> </a:t>
            </a:r>
            <a:r>
              <a:rPr lang="lt-LT" dirty="0" err="1" smtClean="0"/>
              <a:t>as</a:t>
            </a:r>
            <a:r>
              <a:rPr lang="lt-LT" dirty="0" smtClean="0"/>
              <a:t> </a:t>
            </a:r>
            <a:r>
              <a:rPr lang="lt-LT" dirty="0" err="1" smtClean="0"/>
              <a:t>Agile</a:t>
            </a:r>
            <a:r>
              <a:rPr lang="lt-LT" dirty="0" smtClean="0"/>
              <a:t>.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6328" y="422490"/>
            <a:ext cx="578659" cy="72723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7226" y="1185549"/>
            <a:ext cx="5117489" cy="3290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362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>
          <a:xfrm>
            <a:off x="457201" y="422490"/>
            <a:ext cx="6899128" cy="619724"/>
          </a:xfrm>
        </p:spPr>
        <p:txBody>
          <a:bodyPr/>
          <a:lstStyle/>
          <a:p>
            <a:r>
              <a:rPr lang="lt-LT" dirty="0" err="1" smtClean="0"/>
              <a:t>Formal</a:t>
            </a:r>
            <a:r>
              <a:rPr lang="lt-LT" dirty="0" smtClean="0"/>
              <a:t> </a:t>
            </a:r>
            <a:r>
              <a:rPr lang="lt-LT" dirty="0" err="1" smtClean="0"/>
              <a:t>development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457200" y="3499338"/>
            <a:ext cx="8572498" cy="2303068"/>
          </a:xfrm>
        </p:spPr>
        <p:txBody>
          <a:bodyPr/>
          <a:lstStyle/>
          <a:p>
            <a:r>
              <a:rPr lang="lt-LT" dirty="0" err="1" smtClean="0"/>
              <a:t>Good</a:t>
            </a:r>
            <a:r>
              <a:rPr lang="lt-LT" dirty="0" smtClean="0"/>
              <a:t>: </a:t>
            </a:r>
            <a:r>
              <a:rPr lang="lt-LT" dirty="0" err="1" smtClean="0"/>
              <a:t>for</a:t>
            </a:r>
            <a:r>
              <a:rPr lang="lt-LT" dirty="0" smtClean="0"/>
              <a:t> </a:t>
            </a:r>
            <a:r>
              <a:rPr lang="lt-LT" dirty="0" err="1" smtClean="0"/>
              <a:t>critical</a:t>
            </a:r>
            <a:r>
              <a:rPr lang="lt-LT" dirty="0" smtClean="0"/>
              <a:t> </a:t>
            </a:r>
            <a:r>
              <a:rPr lang="lt-LT" dirty="0" err="1" smtClean="0"/>
              <a:t>system</a:t>
            </a:r>
            <a:r>
              <a:rPr lang="lt-LT" dirty="0" smtClean="0"/>
              <a:t> </a:t>
            </a:r>
            <a:r>
              <a:rPr lang="lt-LT" dirty="0" err="1" smtClean="0"/>
              <a:t>development</a:t>
            </a:r>
            <a:r>
              <a:rPr lang="lt-LT" dirty="0" smtClean="0"/>
              <a:t>.</a:t>
            </a:r>
          </a:p>
          <a:p>
            <a:r>
              <a:rPr lang="lt-LT" dirty="0" err="1" smtClean="0"/>
              <a:t>Bad</a:t>
            </a:r>
            <a:r>
              <a:rPr lang="lt-LT" dirty="0" smtClean="0"/>
              <a:t>: </a:t>
            </a:r>
            <a:r>
              <a:rPr lang="lt-LT" dirty="0" err="1" smtClean="0"/>
              <a:t>Time</a:t>
            </a:r>
            <a:r>
              <a:rPr lang="lt-LT" dirty="0" smtClean="0"/>
              <a:t> </a:t>
            </a:r>
            <a:r>
              <a:rPr lang="lt-LT" dirty="0" err="1" smtClean="0"/>
              <a:t>consuming</a:t>
            </a:r>
            <a:r>
              <a:rPr lang="lt-LT" dirty="0" smtClean="0"/>
              <a:t> </a:t>
            </a:r>
            <a:r>
              <a:rPr lang="lt-LT" dirty="0" err="1" smtClean="0"/>
              <a:t>and</a:t>
            </a:r>
            <a:r>
              <a:rPr lang="lt-LT" dirty="0" smtClean="0"/>
              <a:t> </a:t>
            </a:r>
            <a:r>
              <a:rPr lang="lt-LT" dirty="0" err="1" smtClean="0"/>
              <a:t>costly</a:t>
            </a:r>
            <a:r>
              <a:rPr lang="lt-LT" dirty="0" smtClean="0"/>
              <a:t>; </a:t>
            </a:r>
            <a:r>
              <a:rPr lang="lt-LT" dirty="0" err="1" smtClean="0"/>
              <a:t>require</a:t>
            </a:r>
            <a:r>
              <a:rPr lang="lt-LT" dirty="0" smtClean="0"/>
              <a:t> </a:t>
            </a:r>
            <a:r>
              <a:rPr lang="lt-LT" dirty="0" err="1" smtClean="0"/>
              <a:t>engineers</a:t>
            </a:r>
            <a:r>
              <a:rPr lang="lt-LT" dirty="0" smtClean="0"/>
              <a:t> </a:t>
            </a:r>
            <a:r>
              <a:rPr lang="lt-LT" dirty="0" err="1" smtClean="0"/>
              <a:t>with</a:t>
            </a:r>
            <a:r>
              <a:rPr lang="lt-LT" dirty="0" smtClean="0"/>
              <a:t> </a:t>
            </a:r>
            <a:r>
              <a:rPr lang="lt-LT" dirty="0" err="1" smtClean="0"/>
              <a:t>specific</a:t>
            </a:r>
            <a:r>
              <a:rPr lang="lt-LT" dirty="0" smtClean="0"/>
              <a:t> </a:t>
            </a:r>
            <a:r>
              <a:rPr lang="lt-LT" dirty="0" err="1" smtClean="0"/>
              <a:t>knowledge</a:t>
            </a:r>
            <a:r>
              <a:rPr lang="lt-LT" dirty="0" smtClean="0"/>
              <a:t>. 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6328" y="422490"/>
            <a:ext cx="578659" cy="72723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211" y="2112783"/>
            <a:ext cx="8372475" cy="116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63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>
          <a:xfrm>
            <a:off x="457200" y="422490"/>
            <a:ext cx="7644653" cy="619724"/>
          </a:xfrm>
        </p:spPr>
        <p:txBody>
          <a:bodyPr/>
          <a:lstStyle/>
          <a:p>
            <a:r>
              <a:rPr lang="lt-LT" dirty="0" err="1"/>
              <a:t>Reuse-oriented</a:t>
            </a:r>
            <a:r>
              <a:rPr lang="lt-LT" dirty="0"/>
              <a:t> </a:t>
            </a:r>
            <a:r>
              <a:rPr lang="lt-LT" dirty="0" err="1"/>
              <a:t>software</a:t>
            </a:r>
            <a:r>
              <a:rPr lang="lt-LT" dirty="0"/>
              <a:t> </a:t>
            </a:r>
            <a:endParaRPr lang="lt-LT" dirty="0" smtClean="0"/>
          </a:p>
          <a:p>
            <a:r>
              <a:rPr lang="lt-LT" dirty="0" err="1" smtClean="0"/>
              <a:t>development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457200" y="1546411"/>
            <a:ext cx="8572498" cy="4255995"/>
          </a:xfrm>
        </p:spPr>
        <p:txBody>
          <a:bodyPr/>
          <a:lstStyle/>
          <a:p>
            <a:r>
              <a:rPr lang="en-GB" dirty="0"/>
              <a:t>Based on software reuse where systems are integrated from existing components or application systems (sometimes called </a:t>
            </a:r>
            <a:r>
              <a:rPr lang="en-GB" b="1" dirty="0"/>
              <a:t>COTS</a:t>
            </a:r>
            <a:r>
              <a:rPr lang="en-GB" dirty="0"/>
              <a:t> -Commercial-off-the-shelf) systems).</a:t>
            </a:r>
          </a:p>
          <a:p>
            <a:r>
              <a:rPr lang="en-GB" dirty="0"/>
              <a:t>Reused elements may be configured to adapt their behaviour and functionality to a user’s </a:t>
            </a:r>
            <a:r>
              <a:rPr lang="en-GB" dirty="0" smtClean="0"/>
              <a:t>requirements</a:t>
            </a:r>
            <a:r>
              <a:rPr lang="lt-LT" dirty="0" smtClean="0"/>
              <a:t>.</a:t>
            </a:r>
            <a:endParaRPr lang="en-GB" dirty="0"/>
          </a:p>
          <a:p>
            <a:r>
              <a:rPr lang="en-GB" dirty="0"/>
              <a:t>Reuse is now the standard approach for building many types of business </a:t>
            </a:r>
            <a:r>
              <a:rPr lang="en-GB" dirty="0" smtClean="0"/>
              <a:t>system</a:t>
            </a:r>
            <a:r>
              <a:rPr lang="lt-LT" dirty="0" smtClean="0"/>
              <a:t>.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6328" y="422490"/>
            <a:ext cx="578659" cy="727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901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>
          <a:xfrm>
            <a:off x="457200" y="422490"/>
            <a:ext cx="7644653" cy="619724"/>
          </a:xfrm>
        </p:spPr>
        <p:txBody>
          <a:bodyPr/>
          <a:lstStyle/>
          <a:p>
            <a:r>
              <a:rPr lang="en-US" dirty="0"/>
              <a:t>Types of reusable software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457200" y="1546411"/>
            <a:ext cx="8572498" cy="4255995"/>
          </a:xfrm>
        </p:spPr>
        <p:txBody>
          <a:bodyPr/>
          <a:lstStyle/>
          <a:p>
            <a:r>
              <a:rPr lang="en-GB" dirty="0"/>
              <a:t>Stand-alone application systems (sometimes called COTS) that are configured for use in a particular environment.</a:t>
            </a:r>
          </a:p>
          <a:p>
            <a:r>
              <a:rPr lang="en-GB" dirty="0"/>
              <a:t>Collections of objects that are developed as a package to be integrated with a component framework such as .NET or J2EE.</a:t>
            </a:r>
          </a:p>
          <a:p>
            <a:r>
              <a:rPr lang="en-GB" dirty="0"/>
              <a:t>Web services that are developed according to service standards and which are available for remote invocation. </a:t>
            </a:r>
            <a:endParaRPr lang="lt-LT" dirty="0" smtClean="0"/>
          </a:p>
          <a:p>
            <a:r>
              <a:rPr lang="lt-LT" dirty="0" err="1" smtClean="0"/>
              <a:t>Asset</a:t>
            </a:r>
            <a:r>
              <a:rPr lang="lt-LT" dirty="0" smtClean="0"/>
              <a:t> </a:t>
            </a:r>
            <a:r>
              <a:rPr lang="lt-LT" dirty="0" err="1" smtClean="0"/>
              <a:t>collections</a:t>
            </a:r>
            <a:r>
              <a:rPr lang="lt-LT" dirty="0" smtClean="0"/>
              <a:t> </a:t>
            </a:r>
            <a:r>
              <a:rPr lang="lt-LT" dirty="0" err="1" smtClean="0"/>
              <a:t>which</a:t>
            </a:r>
            <a:r>
              <a:rPr lang="lt-LT" dirty="0" smtClean="0"/>
              <a:t> </a:t>
            </a:r>
            <a:r>
              <a:rPr lang="lt-LT" dirty="0" err="1" smtClean="0"/>
              <a:t>include</a:t>
            </a:r>
            <a:r>
              <a:rPr lang="lt-LT" dirty="0" smtClean="0"/>
              <a:t> </a:t>
            </a:r>
            <a:r>
              <a:rPr lang="lt-LT" dirty="0" err="1" smtClean="0"/>
              <a:t>software</a:t>
            </a:r>
            <a:r>
              <a:rPr lang="lt-LT" dirty="0" smtClean="0"/>
              <a:t> </a:t>
            </a:r>
            <a:r>
              <a:rPr lang="lt-LT" dirty="0" err="1" smtClean="0"/>
              <a:t>as</a:t>
            </a:r>
            <a:r>
              <a:rPr lang="lt-LT" dirty="0" smtClean="0"/>
              <a:t> </a:t>
            </a:r>
            <a:r>
              <a:rPr lang="lt-LT" dirty="0" err="1" smtClean="0"/>
              <a:t>well</a:t>
            </a:r>
            <a:r>
              <a:rPr lang="lt-LT" dirty="0" smtClean="0"/>
              <a:t> </a:t>
            </a:r>
            <a:r>
              <a:rPr lang="lt-LT" dirty="0" err="1" smtClean="0"/>
              <a:t>as</a:t>
            </a:r>
            <a:r>
              <a:rPr lang="lt-LT" dirty="0" smtClean="0"/>
              <a:t> </a:t>
            </a:r>
            <a:r>
              <a:rPr lang="lt-LT" dirty="0" err="1" smtClean="0"/>
              <a:t>other</a:t>
            </a:r>
            <a:r>
              <a:rPr lang="lt-LT" dirty="0" smtClean="0"/>
              <a:t> </a:t>
            </a:r>
            <a:r>
              <a:rPr lang="lt-LT" dirty="0" err="1" smtClean="0"/>
              <a:t>artifacts</a:t>
            </a:r>
            <a:r>
              <a:rPr lang="lt-LT" dirty="0" smtClean="0"/>
              <a:t>.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6328" y="422490"/>
            <a:ext cx="578659" cy="727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557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>
          <a:xfrm>
            <a:off x="457200" y="422490"/>
            <a:ext cx="7644653" cy="619724"/>
          </a:xfrm>
        </p:spPr>
        <p:txBody>
          <a:bodyPr/>
          <a:lstStyle/>
          <a:p>
            <a:r>
              <a:rPr lang="en-GB" dirty="0"/>
              <a:t>Reuse-oriented software engineering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4000500" y="3763951"/>
            <a:ext cx="5029198" cy="1810698"/>
          </a:xfrm>
        </p:spPr>
        <p:txBody>
          <a:bodyPr/>
          <a:lstStyle/>
          <a:p>
            <a:r>
              <a:rPr lang="en-US" dirty="0"/>
              <a:t>Requirements specification</a:t>
            </a:r>
          </a:p>
          <a:p>
            <a:r>
              <a:rPr lang="en-US" dirty="0"/>
              <a:t>Software discovery and evaluation</a:t>
            </a:r>
          </a:p>
          <a:p>
            <a:r>
              <a:rPr lang="en-US" dirty="0"/>
              <a:t>Requirements refinement</a:t>
            </a:r>
          </a:p>
          <a:p>
            <a:r>
              <a:rPr lang="en-US" dirty="0"/>
              <a:t>Application system configuration</a:t>
            </a:r>
          </a:p>
          <a:p>
            <a:r>
              <a:rPr lang="en-US" dirty="0"/>
              <a:t>Component adaptation and integration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6328" y="422490"/>
            <a:ext cx="578659" cy="727234"/>
          </a:xfrm>
          <a:prstGeom prst="rect">
            <a:avLst/>
          </a:prstGeom>
        </p:spPr>
      </p:pic>
      <p:pic>
        <p:nvPicPr>
          <p:cNvPr id="5" name="Picture 4" descr="2.3 Reuse oriented SE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123" y="1482414"/>
            <a:ext cx="8793575" cy="365203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20453" y="3667291"/>
            <a:ext cx="29800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lt-LT" sz="2800" dirty="0" err="1" smtClean="0"/>
              <a:t>Key</a:t>
            </a:r>
            <a:r>
              <a:rPr lang="lt-LT" sz="2800" dirty="0" smtClean="0"/>
              <a:t> </a:t>
            </a:r>
            <a:r>
              <a:rPr lang="lt-LT" sz="2800" dirty="0" err="1" smtClean="0"/>
              <a:t>process</a:t>
            </a:r>
            <a:r>
              <a:rPr lang="lt-LT" sz="2800" dirty="0" smtClean="0"/>
              <a:t> </a:t>
            </a:r>
            <a:r>
              <a:rPr lang="lt-LT" sz="2800" dirty="0" err="1" smtClean="0"/>
              <a:t>stages</a:t>
            </a:r>
            <a:r>
              <a:rPr lang="lt-LT" sz="2800" dirty="0" smtClean="0"/>
              <a:t>: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317706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>
          <a:xfrm>
            <a:off x="457200" y="422490"/>
            <a:ext cx="7644653" cy="619724"/>
          </a:xfrm>
        </p:spPr>
        <p:txBody>
          <a:bodyPr/>
          <a:lstStyle/>
          <a:p>
            <a:r>
              <a:rPr lang="en-US" dirty="0"/>
              <a:t>Advantages and disadvantages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457200" y="1546411"/>
            <a:ext cx="8572498" cy="4255995"/>
          </a:xfrm>
        </p:spPr>
        <p:txBody>
          <a:bodyPr/>
          <a:lstStyle/>
          <a:p>
            <a:r>
              <a:rPr lang="en-US" dirty="0"/>
              <a:t>Reduced costs and risks as less software is developed from scratch</a:t>
            </a:r>
          </a:p>
          <a:p>
            <a:r>
              <a:rPr lang="en-US" dirty="0"/>
              <a:t>Faster delivery and deployment of system</a:t>
            </a:r>
          </a:p>
          <a:p>
            <a:r>
              <a:rPr lang="en-US" dirty="0"/>
              <a:t>But requirements compromises are inevitable so system may not meet real needs of users</a:t>
            </a:r>
          </a:p>
          <a:p>
            <a:r>
              <a:rPr lang="en-US" dirty="0"/>
              <a:t>Loss of control over evolution of reused system elements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6328" y="422490"/>
            <a:ext cx="578659" cy="727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600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Which model to chose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0678635"/>
              </p:ext>
            </p:extLst>
          </p:nvPr>
        </p:nvGraphicFramePr>
        <p:xfrm>
          <a:off x="1432113" y="1775011"/>
          <a:ext cx="6649569" cy="3865872"/>
        </p:xfrm>
        <a:graphic>
          <a:graphicData uri="http://schemas.openxmlformats.org/drawingml/2006/table">
            <a:tbl>
              <a:tblPr/>
              <a:tblGrid>
                <a:gridCol w="1151085"/>
                <a:gridCol w="709150"/>
                <a:gridCol w="863314"/>
                <a:gridCol w="1171640"/>
                <a:gridCol w="678317"/>
                <a:gridCol w="1109974"/>
                <a:gridCol w="966089"/>
              </a:tblGrid>
              <a:tr h="336177">
                <a:tc>
                  <a:txBody>
                    <a:bodyPr/>
                    <a:lstStyle/>
                    <a:p>
                      <a:pPr algn="l" fontAlgn="base"/>
                      <a:r>
                        <a:rPr lang="en-US" sz="900" b="1" dirty="0">
                          <a:effectLst/>
                          <a:latin typeface="inherit"/>
                        </a:rPr>
                        <a:t>Factors</a:t>
                      </a:r>
                      <a:endParaRPr lang="en-US" sz="900" dirty="0">
                        <a:effectLst/>
                        <a:latin typeface="inherit"/>
                      </a:endParaRPr>
                    </a:p>
                  </a:txBody>
                  <a:tcPr marL="22892" marR="0" marT="0" marB="0">
                    <a:lnL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900" b="1" dirty="0">
                          <a:effectLst/>
                          <a:latin typeface="inherit"/>
                        </a:rPr>
                        <a:t>Waterfall</a:t>
                      </a:r>
                      <a:endParaRPr lang="en-US" sz="900" dirty="0">
                        <a:effectLst/>
                        <a:latin typeface="inherit"/>
                      </a:endParaRPr>
                    </a:p>
                  </a:txBody>
                  <a:tcPr marL="22892" marR="0" marT="0" marB="0">
                    <a:lnL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900" b="1">
                          <a:effectLst/>
                          <a:latin typeface="inherit"/>
                        </a:rPr>
                        <a:t>V-Shaped</a:t>
                      </a:r>
                      <a:endParaRPr lang="en-US" sz="900">
                        <a:effectLst/>
                        <a:latin typeface="inherit"/>
                      </a:endParaRPr>
                    </a:p>
                  </a:txBody>
                  <a:tcPr marL="22892" marR="0" marT="0" marB="0">
                    <a:lnL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900" b="1" dirty="0">
                          <a:effectLst/>
                          <a:latin typeface="inherit"/>
                        </a:rPr>
                        <a:t>Evolutionary Prototyping</a:t>
                      </a:r>
                      <a:endParaRPr lang="en-US" sz="900" dirty="0">
                        <a:effectLst/>
                        <a:latin typeface="inherit"/>
                      </a:endParaRPr>
                    </a:p>
                  </a:txBody>
                  <a:tcPr marL="22892" marR="0" marT="0" marB="0">
                    <a:lnL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900" b="1">
                          <a:effectLst/>
                          <a:latin typeface="inherit"/>
                        </a:rPr>
                        <a:t>Spiral</a:t>
                      </a:r>
                      <a:endParaRPr lang="en-US" sz="900">
                        <a:effectLst/>
                        <a:latin typeface="inherit"/>
                      </a:endParaRPr>
                    </a:p>
                  </a:txBody>
                  <a:tcPr marL="22892" marR="0" marT="0" marB="0">
                    <a:lnL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900" b="1">
                          <a:effectLst/>
                          <a:latin typeface="inherit"/>
                        </a:rPr>
                        <a:t>Iterative and Incremental</a:t>
                      </a:r>
                      <a:endParaRPr lang="en-US" sz="900">
                        <a:effectLst/>
                        <a:latin typeface="inherit"/>
                      </a:endParaRPr>
                    </a:p>
                  </a:txBody>
                  <a:tcPr marL="22892" marR="0" marT="0" marB="0">
                    <a:lnL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900" b="1">
                          <a:effectLst/>
                          <a:latin typeface="inherit"/>
                        </a:rPr>
                        <a:t>Agile</a:t>
                      </a:r>
                      <a:endParaRPr lang="en-US" sz="900">
                        <a:effectLst/>
                        <a:latin typeface="inherit"/>
                      </a:endParaRPr>
                    </a:p>
                  </a:txBody>
                  <a:tcPr marL="22892" marR="0" marT="0" marB="0">
                    <a:lnL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36086">
                <a:tc>
                  <a:txBody>
                    <a:bodyPr/>
                    <a:lstStyle/>
                    <a:p>
                      <a:pPr algn="l" fontAlgn="base"/>
                      <a:r>
                        <a:rPr lang="en-US" sz="900" b="1">
                          <a:effectLst/>
                          <a:latin typeface="inherit"/>
                        </a:rPr>
                        <a:t>Unclear User Requirement</a:t>
                      </a:r>
                      <a:endParaRPr lang="en-US" sz="900">
                        <a:effectLst/>
                        <a:latin typeface="inherit"/>
                      </a:endParaRPr>
                    </a:p>
                  </a:txBody>
                  <a:tcPr marL="22892" marR="0" marT="0" marB="0">
                    <a:lnL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900">
                          <a:effectLst/>
                          <a:latin typeface="inherit"/>
                        </a:rPr>
                        <a:t>Poor</a:t>
                      </a:r>
                    </a:p>
                  </a:txBody>
                  <a:tcPr marL="22892" marR="0" marT="0" marB="0">
                    <a:lnL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900">
                          <a:effectLst/>
                          <a:latin typeface="inherit"/>
                        </a:rPr>
                        <a:t>Poor</a:t>
                      </a:r>
                    </a:p>
                  </a:txBody>
                  <a:tcPr marL="22892" marR="0" marT="0" marB="0">
                    <a:lnL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900">
                          <a:effectLst/>
                          <a:latin typeface="inherit"/>
                        </a:rPr>
                        <a:t>Good</a:t>
                      </a:r>
                    </a:p>
                  </a:txBody>
                  <a:tcPr marL="22892" marR="0" marT="0" marB="0">
                    <a:lnL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900">
                          <a:effectLst/>
                          <a:latin typeface="inherit"/>
                        </a:rPr>
                        <a:t>Excellent</a:t>
                      </a:r>
                    </a:p>
                  </a:txBody>
                  <a:tcPr marL="22892" marR="0" marT="0" marB="0">
                    <a:lnL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900">
                          <a:effectLst/>
                          <a:latin typeface="inherit"/>
                        </a:rPr>
                        <a:t>Good</a:t>
                      </a:r>
                    </a:p>
                  </a:txBody>
                  <a:tcPr marL="22892" marR="0" marT="0" marB="0">
                    <a:lnL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900" dirty="0">
                          <a:effectLst/>
                          <a:latin typeface="inherit"/>
                        </a:rPr>
                        <a:t>Excellent</a:t>
                      </a:r>
                    </a:p>
                  </a:txBody>
                  <a:tcPr marL="22892" marR="0" marT="0" marB="0">
                    <a:lnL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algn="l" fontAlgn="base"/>
                      <a:r>
                        <a:rPr lang="en-US" sz="900" b="1">
                          <a:effectLst/>
                          <a:latin typeface="inherit"/>
                        </a:rPr>
                        <a:t>Unfamiliar Technology</a:t>
                      </a:r>
                      <a:endParaRPr lang="en-US" sz="900">
                        <a:effectLst/>
                        <a:latin typeface="inherit"/>
                      </a:endParaRPr>
                    </a:p>
                  </a:txBody>
                  <a:tcPr marL="22892" marR="0" marT="0" marB="0">
                    <a:lnL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900">
                          <a:effectLst/>
                          <a:latin typeface="inherit"/>
                        </a:rPr>
                        <a:t>Poor</a:t>
                      </a:r>
                    </a:p>
                  </a:txBody>
                  <a:tcPr marL="22892" marR="0" marT="0" marB="0">
                    <a:lnL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900">
                          <a:effectLst/>
                          <a:latin typeface="inherit"/>
                        </a:rPr>
                        <a:t>Poor</a:t>
                      </a:r>
                    </a:p>
                  </a:txBody>
                  <a:tcPr marL="22892" marR="0" marT="0" marB="0">
                    <a:lnL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900">
                          <a:effectLst/>
                          <a:latin typeface="inherit"/>
                        </a:rPr>
                        <a:t>Excellent</a:t>
                      </a:r>
                    </a:p>
                  </a:txBody>
                  <a:tcPr marL="22892" marR="0" marT="0" marB="0">
                    <a:lnL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900">
                          <a:effectLst/>
                          <a:latin typeface="inherit"/>
                        </a:rPr>
                        <a:t>Excellent</a:t>
                      </a:r>
                    </a:p>
                  </a:txBody>
                  <a:tcPr marL="22892" marR="0" marT="0" marB="0">
                    <a:lnL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900">
                          <a:effectLst/>
                          <a:latin typeface="inherit"/>
                        </a:rPr>
                        <a:t>Good</a:t>
                      </a:r>
                    </a:p>
                  </a:txBody>
                  <a:tcPr marL="22892" marR="0" marT="0" marB="0">
                    <a:lnL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900">
                          <a:effectLst/>
                          <a:latin typeface="inherit"/>
                        </a:rPr>
                        <a:t>Poor</a:t>
                      </a:r>
                    </a:p>
                  </a:txBody>
                  <a:tcPr marL="22892" marR="0" marT="0" marB="0">
                    <a:lnL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55539">
                <a:tc>
                  <a:txBody>
                    <a:bodyPr/>
                    <a:lstStyle/>
                    <a:p>
                      <a:pPr algn="l" fontAlgn="base"/>
                      <a:r>
                        <a:rPr lang="en-US" sz="900" b="1">
                          <a:effectLst/>
                          <a:latin typeface="inherit"/>
                        </a:rPr>
                        <a:t>Complex System</a:t>
                      </a:r>
                      <a:endParaRPr lang="en-US" sz="900">
                        <a:effectLst/>
                        <a:latin typeface="inherit"/>
                      </a:endParaRPr>
                    </a:p>
                  </a:txBody>
                  <a:tcPr marL="22892" marR="0" marT="0" marB="0">
                    <a:lnL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900">
                          <a:effectLst/>
                          <a:latin typeface="inherit"/>
                        </a:rPr>
                        <a:t>Good</a:t>
                      </a:r>
                    </a:p>
                  </a:txBody>
                  <a:tcPr marL="22892" marR="0" marT="0" marB="0">
                    <a:lnL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900">
                          <a:effectLst/>
                          <a:latin typeface="inherit"/>
                        </a:rPr>
                        <a:t>Good</a:t>
                      </a:r>
                    </a:p>
                  </a:txBody>
                  <a:tcPr marL="22892" marR="0" marT="0" marB="0">
                    <a:lnL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900">
                          <a:effectLst/>
                          <a:latin typeface="inherit"/>
                        </a:rPr>
                        <a:t>Excellent</a:t>
                      </a:r>
                    </a:p>
                  </a:txBody>
                  <a:tcPr marL="22892" marR="0" marT="0" marB="0">
                    <a:lnL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900">
                          <a:effectLst/>
                          <a:latin typeface="inherit"/>
                        </a:rPr>
                        <a:t>Excellent</a:t>
                      </a:r>
                    </a:p>
                  </a:txBody>
                  <a:tcPr marL="22892" marR="0" marT="0" marB="0">
                    <a:lnL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900">
                          <a:effectLst/>
                          <a:latin typeface="inherit"/>
                        </a:rPr>
                        <a:t>Good</a:t>
                      </a:r>
                    </a:p>
                  </a:txBody>
                  <a:tcPr marL="22892" marR="0" marT="0" marB="0">
                    <a:lnL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900">
                          <a:effectLst/>
                          <a:latin typeface="inherit"/>
                        </a:rPr>
                        <a:t>Poor</a:t>
                      </a:r>
                    </a:p>
                  </a:txBody>
                  <a:tcPr marL="22892" marR="0" marT="0" marB="0">
                    <a:lnL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55539">
                <a:tc>
                  <a:txBody>
                    <a:bodyPr/>
                    <a:lstStyle/>
                    <a:p>
                      <a:pPr algn="l" fontAlgn="base"/>
                      <a:r>
                        <a:rPr lang="en-US" sz="900" b="1">
                          <a:effectLst/>
                          <a:latin typeface="inherit"/>
                        </a:rPr>
                        <a:t>Reliable system</a:t>
                      </a:r>
                      <a:endParaRPr lang="en-US" sz="900">
                        <a:effectLst/>
                        <a:latin typeface="inherit"/>
                      </a:endParaRPr>
                    </a:p>
                  </a:txBody>
                  <a:tcPr marL="22892" marR="0" marT="0" marB="0">
                    <a:lnL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900">
                          <a:effectLst/>
                          <a:latin typeface="inherit"/>
                        </a:rPr>
                        <a:t>Good</a:t>
                      </a:r>
                    </a:p>
                  </a:txBody>
                  <a:tcPr marL="22892" marR="0" marT="0" marB="0">
                    <a:lnL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900">
                          <a:effectLst/>
                          <a:latin typeface="inherit"/>
                        </a:rPr>
                        <a:t>Good</a:t>
                      </a:r>
                    </a:p>
                  </a:txBody>
                  <a:tcPr marL="22892" marR="0" marT="0" marB="0">
                    <a:lnL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900">
                          <a:effectLst/>
                          <a:latin typeface="inherit"/>
                        </a:rPr>
                        <a:t>Poor</a:t>
                      </a:r>
                    </a:p>
                  </a:txBody>
                  <a:tcPr marL="22892" marR="0" marT="0" marB="0">
                    <a:lnL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900">
                          <a:effectLst/>
                          <a:latin typeface="inherit"/>
                        </a:rPr>
                        <a:t>Excellent</a:t>
                      </a:r>
                    </a:p>
                  </a:txBody>
                  <a:tcPr marL="22892" marR="0" marT="0" marB="0">
                    <a:lnL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900">
                          <a:effectLst/>
                          <a:latin typeface="inherit"/>
                        </a:rPr>
                        <a:t>Good</a:t>
                      </a:r>
                    </a:p>
                  </a:txBody>
                  <a:tcPr marL="22892" marR="0" marT="0" marB="0">
                    <a:lnL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900">
                          <a:effectLst/>
                          <a:latin typeface="inherit"/>
                        </a:rPr>
                        <a:t>Good</a:t>
                      </a:r>
                    </a:p>
                  </a:txBody>
                  <a:tcPr marL="22892" marR="0" marT="0" marB="0">
                    <a:lnL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83309">
                <a:tc>
                  <a:txBody>
                    <a:bodyPr/>
                    <a:lstStyle/>
                    <a:p>
                      <a:pPr algn="l" fontAlgn="base"/>
                      <a:r>
                        <a:rPr lang="en-US" sz="900" b="1">
                          <a:effectLst/>
                          <a:latin typeface="inherit"/>
                        </a:rPr>
                        <a:t>Short Time Schedule</a:t>
                      </a:r>
                      <a:endParaRPr lang="en-US" sz="900">
                        <a:effectLst/>
                        <a:latin typeface="inherit"/>
                      </a:endParaRPr>
                    </a:p>
                  </a:txBody>
                  <a:tcPr marL="22892" marR="0" marT="0" marB="0">
                    <a:lnL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900">
                          <a:effectLst/>
                          <a:latin typeface="inherit"/>
                        </a:rPr>
                        <a:t>Poor</a:t>
                      </a:r>
                    </a:p>
                  </a:txBody>
                  <a:tcPr marL="22892" marR="0" marT="0" marB="0">
                    <a:lnL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900">
                          <a:effectLst/>
                          <a:latin typeface="inherit"/>
                        </a:rPr>
                        <a:t>Poor</a:t>
                      </a:r>
                    </a:p>
                  </a:txBody>
                  <a:tcPr marL="22892" marR="0" marT="0" marB="0">
                    <a:lnL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900">
                          <a:effectLst/>
                          <a:latin typeface="inherit"/>
                        </a:rPr>
                        <a:t>Good</a:t>
                      </a:r>
                    </a:p>
                  </a:txBody>
                  <a:tcPr marL="22892" marR="0" marT="0" marB="0">
                    <a:lnL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900">
                          <a:effectLst/>
                          <a:latin typeface="inherit"/>
                        </a:rPr>
                        <a:t>Poor</a:t>
                      </a:r>
                    </a:p>
                  </a:txBody>
                  <a:tcPr marL="22892" marR="0" marT="0" marB="0">
                    <a:lnL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900">
                          <a:effectLst/>
                          <a:latin typeface="inherit"/>
                        </a:rPr>
                        <a:t>Excellent</a:t>
                      </a:r>
                    </a:p>
                  </a:txBody>
                  <a:tcPr marL="22892" marR="0" marT="0" marB="0">
                    <a:lnL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900">
                          <a:effectLst/>
                          <a:latin typeface="inherit"/>
                        </a:rPr>
                        <a:t>Excellent</a:t>
                      </a:r>
                    </a:p>
                  </a:txBody>
                  <a:tcPr marL="22892" marR="0" marT="0" marB="0">
                    <a:lnL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42675">
                <a:tc>
                  <a:txBody>
                    <a:bodyPr/>
                    <a:lstStyle/>
                    <a:p>
                      <a:pPr algn="l" fontAlgn="base"/>
                      <a:r>
                        <a:rPr lang="en-US" sz="900" b="1">
                          <a:effectLst/>
                          <a:latin typeface="inherit"/>
                        </a:rPr>
                        <a:t>Strong Project Management</a:t>
                      </a:r>
                      <a:endParaRPr lang="en-US" sz="900">
                        <a:effectLst/>
                        <a:latin typeface="inherit"/>
                      </a:endParaRPr>
                    </a:p>
                  </a:txBody>
                  <a:tcPr marL="22892" marR="0" marT="0" marB="0">
                    <a:lnL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900">
                          <a:effectLst/>
                          <a:latin typeface="inherit"/>
                        </a:rPr>
                        <a:t>Excellent</a:t>
                      </a:r>
                    </a:p>
                  </a:txBody>
                  <a:tcPr marL="22892" marR="0" marT="0" marB="0">
                    <a:lnL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900">
                          <a:effectLst/>
                          <a:latin typeface="inherit"/>
                        </a:rPr>
                        <a:t>Excellent</a:t>
                      </a:r>
                    </a:p>
                  </a:txBody>
                  <a:tcPr marL="22892" marR="0" marT="0" marB="0">
                    <a:lnL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900">
                          <a:effectLst/>
                          <a:latin typeface="inherit"/>
                        </a:rPr>
                        <a:t>Excellent</a:t>
                      </a:r>
                    </a:p>
                  </a:txBody>
                  <a:tcPr marL="22892" marR="0" marT="0" marB="0">
                    <a:lnL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900">
                          <a:effectLst/>
                          <a:latin typeface="inherit"/>
                        </a:rPr>
                        <a:t>Excellent</a:t>
                      </a:r>
                    </a:p>
                  </a:txBody>
                  <a:tcPr marL="22892" marR="0" marT="0" marB="0">
                    <a:lnL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900">
                          <a:effectLst/>
                          <a:latin typeface="inherit"/>
                        </a:rPr>
                        <a:t>Excellent</a:t>
                      </a:r>
                    </a:p>
                  </a:txBody>
                  <a:tcPr marL="22892" marR="0" marT="0" marB="0">
                    <a:lnL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900">
                          <a:effectLst/>
                          <a:latin typeface="inherit"/>
                        </a:rPr>
                        <a:t>Excellent</a:t>
                      </a:r>
                    </a:p>
                  </a:txBody>
                  <a:tcPr marL="22892" marR="0" marT="0" marB="0">
                    <a:lnL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55539">
                <a:tc>
                  <a:txBody>
                    <a:bodyPr/>
                    <a:lstStyle/>
                    <a:p>
                      <a:pPr algn="l" fontAlgn="base"/>
                      <a:r>
                        <a:rPr lang="en-US" sz="900" b="1">
                          <a:effectLst/>
                          <a:latin typeface="inherit"/>
                        </a:rPr>
                        <a:t>Cost limitation</a:t>
                      </a:r>
                      <a:endParaRPr lang="en-US" sz="900">
                        <a:effectLst/>
                        <a:latin typeface="inherit"/>
                      </a:endParaRPr>
                    </a:p>
                  </a:txBody>
                  <a:tcPr marL="22892" marR="0" marT="0" marB="0">
                    <a:lnL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900">
                          <a:effectLst/>
                          <a:latin typeface="inherit"/>
                        </a:rPr>
                        <a:t>Poor</a:t>
                      </a:r>
                    </a:p>
                  </a:txBody>
                  <a:tcPr marL="22892" marR="0" marT="0" marB="0">
                    <a:lnL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900">
                          <a:effectLst/>
                          <a:latin typeface="inherit"/>
                        </a:rPr>
                        <a:t>Poor</a:t>
                      </a:r>
                    </a:p>
                  </a:txBody>
                  <a:tcPr marL="22892" marR="0" marT="0" marB="0">
                    <a:lnL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900">
                          <a:effectLst/>
                          <a:latin typeface="inherit"/>
                        </a:rPr>
                        <a:t>Poor</a:t>
                      </a:r>
                    </a:p>
                  </a:txBody>
                  <a:tcPr marL="22892" marR="0" marT="0" marB="0">
                    <a:lnL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900">
                          <a:effectLst/>
                          <a:latin typeface="inherit"/>
                        </a:rPr>
                        <a:t>Poor</a:t>
                      </a:r>
                    </a:p>
                  </a:txBody>
                  <a:tcPr marL="22892" marR="0" marT="0" marB="0">
                    <a:lnL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900">
                          <a:effectLst/>
                          <a:latin typeface="inherit"/>
                        </a:rPr>
                        <a:t>Excellent</a:t>
                      </a:r>
                    </a:p>
                  </a:txBody>
                  <a:tcPr marL="22892" marR="0" marT="0" marB="0">
                    <a:lnL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900">
                          <a:effectLst/>
                          <a:latin typeface="inherit"/>
                        </a:rPr>
                        <a:t>Excellent</a:t>
                      </a:r>
                    </a:p>
                  </a:txBody>
                  <a:tcPr marL="22892" marR="0" marT="0" marB="0">
                    <a:lnL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11079">
                <a:tc>
                  <a:txBody>
                    <a:bodyPr/>
                    <a:lstStyle/>
                    <a:p>
                      <a:pPr algn="l" fontAlgn="base"/>
                      <a:r>
                        <a:rPr lang="en-US" sz="900" b="1">
                          <a:effectLst/>
                          <a:latin typeface="inherit"/>
                        </a:rPr>
                        <a:t>Visibility of Stakeholders</a:t>
                      </a:r>
                      <a:endParaRPr lang="en-US" sz="900">
                        <a:effectLst/>
                        <a:latin typeface="inherit"/>
                      </a:endParaRPr>
                    </a:p>
                  </a:txBody>
                  <a:tcPr marL="22892" marR="0" marT="0" marB="0">
                    <a:lnL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900">
                          <a:effectLst/>
                          <a:latin typeface="inherit"/>
                        </a:rPr>
                        <a:t>Good</a:t>
                      </a:r>
                    </a:p>
                  </a:txBody>
                  <a:tcPr marL="22892" marR="0" marT="0" marB="0">
                    <a:lnL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900">
                          <a:effectLst/>
                          <a:latin typeface="inherit"/>
                        </a:rPr>
                        <a:t>Good</a:t>
                      </a:r>
                    </a:p>
                  </a:txBody>
                  <a:tcPr marL="22892" marR="0" marT="0" marB="0">
                    <a:lnL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900">
                          <a:effectLst/>
                          <a:latin typeface="inherit"/>
                        </a:rPr>
                        <a:t>Excellent</a:t>
                      </a:r>
                    </a:p>
                  </a:txBody>
                  <a:tcPr marL="22892" marR="0" marT="0" marB="0">
                    <a:lnL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900">
                          <a:effectLst/>
                          <a:latin typeface="inherit"/>
                        </a:rPr>
                        <a:t>Excellent</a:t>
                      </a:r>
                    </a:p>
                  </a:txBody>
                  <a:tcPr marL="22892" marR="0" marT="0" marB="0">
                    <a:lnL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900">
                          <a:effectLst/>
                          <a:latin typeface="inherit"/>
                        </a:rPr>
                        <a:t>Good</a:t>
                      </a:r>
                    </a:p>
                  </a:txBody>
                  <a:tcPr marL="22892" marR="0" marT="0" marB="0">
                    <a:lnL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900">
                          <a:effectLst/>
                          <a:latin typeface="inherit"/>
                        </a:rPr>
                        <a:t>Excellent</a:t>
                      </a:r>
                    </a:p>
                  </a:txBody>
                  <a:tcPr marL="22892" marR="0" marT="0" marB="0">
                    <a:lnL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55539">
                <a:tc>
                  <a:txBody>
                    <a:bodyPr/>
                    <a:lstStyle/>
                    <a:p>
                      <a:pPr algn="l" fontAlgn="base"/>
                      <a:r>
                        <a:rPr lang="en-US" sz="900" b="1">
                          <a:effectLst/>
                          <a:latin typeface="inherit"/>
                        </a:rPr>
                        <a:t>Skills limitation</a:t>
                      </a:r>
                      <a:endParaRPr lang="en-US" sz="900">
                        <a:effectLst/>
                        <a:latin typeface="inherit"/>
                      </a:endParaRPr>
                    </a:p>
                  </a:txBody>
                  <a:tcPr marL="22892" marR="0" marT="0" marB="0">
                    <a:lnL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900">
                          <a:effectLst/>
                          <a:latin typeface="inherit"/>
                        </a:rPr>
                        <a:t>Good</a:t>
                      </a:r>
                    </a:p>
                  </a:txBody>
                  <a:tcPr marL="22892" marR="0" marT="0" marB="0">
                    <a:lnL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900">
                          <a:effectLst/>
                          <a:latin typeface="inherit"/>
                        </a:rPr>
                        <a:t>Good</a:t>
                      </a:r>
                    </a:p>
                  </a:txBody>
                  <a:tcPr marL="22892" marR="0" marT="0" marB="0">
                    <a:lnL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900">
                          <a:effectLst/>
                          <a:latin typeface="inherit"/>
                        </a:rPr>
                        <a:t>Poor</a:t>
                      </a:r>
                    </a:p>
                  </a:txBody>
                  <a:tcPr marL="22892" marR="0" marT="0" marB="0">
                    <a:lnL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900">
                          <a:effectLst/>
                          <a:latin typeface="inherit"/>
                        </a:rPr>
                        <a:t>Poor</a:t>
                      </a:r>
                    </a:p>
                  </a:txBody>
                  <a:tcPr marL="22892" marR="0" marT="0" marB="0">
                    <a:lnL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900">
                          <a:effectLst/>
                          <a:latin typeface="inherit"/>
                        </a:rPr>
                        <a:t>Good</a:t>
                      </a:r>
                    </a:p>
                  </a:txBody>
                  <a:tcPr marL="22892" marR="0" marT="0" marB="0">
                    <a:lnL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900">
                          <a:effectLst/>
                          <a:latin typeface="inherit"/>
                        </a:rPr>
                        <a:t>Poor</a:t>
                      </a:r>
                    </a:p>
                  </a:txBody>
                  <a:tcPr marL="22892" marR="0" marT="0" marB="0">
                    <a:lnL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55539">
                <a:tc>
                  <a:txBody>
                    <a:bodyPr/>
                    <a:lstStyle/>
                    <a:p>
                      <a:pPr algn="l" fontAlgn="base"/>
                      <a:r>
                        <a:rPr lang="en-US" sz="900" b="1">
                          <a:effectLst/>
                          <a:latin typeface="inherit"/>
                        </a:rPr>
                        <a:t>Documentation</a:t>
                      </a:r>
                      <a:endParaRPr lang="en-US" sz="900">
                        <a:effectLst/>
                        <a:latin typeface="inherit"/>
                      </a:endParaRPr>
                    </a:p>
                  </a:txBody>
                  <a:tcPr marL="22892" marR="0" marT="0" marB="0">
                    <a:lnL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900">
                          <a:effectLst/>
                          <a:latin typeface="inherit"/>
                        </a:rPr>
                        <a:t>Excellent</a:t>
                      </a:r>
                    </a:p>
                  </a:txBody>
                  <a:tcPr marL="22892" marR="0" marT="0" marB="0">
                    <a:lnL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900">
                          <a:effectLst/>
                          <a:latin typeface="inherit"/>
                        </a:rPr>
                        <a:t>Excellent</a:t>
                      </a:r>
                    </a:p>
                  </a:txBody>
                  <a:tcPr marL="22892" marR="0" marT="0" marB="0">
                    <a:lnL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900">
                          <a:effectLst/>
                          <a:latin typeface="inherit"/>
                        </a:rPr>
                        <a:t>Good</a:t>
                      </a:r>
                    </a:p>
                  </a:txBody>
                  <a:tcPr marL="22892" marR="0" marT="0" marB="0">
                    <a:lnL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900">
                          <a:effectLst/>
                          <a:latin typeface="inherit"/>
                        </a:rPr>
                        <a:t>Good</a:t>
                      </a:r>
                    </a:p>
                  </a:txBody>
                  <a:tcPr marL="22892" marR="0" marT="0" marB="0">
                    <a:lnL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900">
                          <a:effectLst/>
                          <a:latin typeface="inherit"/>
                        </a:rPr>
                        <a:t>Excellent</a:t>
                      </a:r>
                    </a:p>
                  </a:txBody>
                  <a:tcPr marL="22892" marR="0" marT="0" marB="0">
                    <a:lnL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900">
                          <a:effectLst/>
                          <a:latin typeface="inherit"/>
                        </a:rPr>
                        <a:t>Poor</a:t>
                      </a:r>
                    </a:p>
                  </a:txBody>
                  <a:tcPr marL="22892" marR="0" marT="0" marB="0">
                    <a:lnL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35951">
                <a:tc>
                  <a:txBody>
                    <a:bodyPr/>
                    <a:lstStyle/>
                    <a:p>
                      <a:pPr algn="l" fontAlgn="base"/>
                      <a:r>
                        <a:rPr lang="en-US" sz="900" b="1">
                          <a:effectLst/>
                          <a:latin typeface="inherit"/>
                        </a:rPr>
                        <a:t>Component reusability</a:t>
                      </a:r>
                      <a:endParaRPr lang="en-US" sz="900">
                        <a:effectLst/>
                        <a:latin typeface="inherit"/>
                      </a:endParaRPr>
                    </a:p>
                  </a:txBody>
                  <a:tcPr marL="22892" marR="0" marT="0" marB="0">
                    <a:lnL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900">
                          <a:effectLst/>
                          <a:latin typeface="inherit"/>
                        </a:rPr>
                        <a:t>Excellent</a:t>
                      </a:r>
                    </a:p>
                  </a:txBody>
                  <a:tcPr marL="22892" marR="0" marT="0" marB="0">
                    <a:lnL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900">
                          <a:effectLst/>
                          <a:latin typeface="inherit"/>
                        </a:rPr>
                        <a:t>Excellent</a:t>
                      </a:r>
                    </a:p>
                  </a:txBody>
                  <a:tcPr marL="22892" marR="0" marT="0" marB="0">
                    <a:lnL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900">
                          <a:effectLst/>
                          <a:latin typeface="inherit"/>
                        </a:rPr>
                        <a:t>Poor</a:t>
                      </a:r>
                    </a:p>
                  </a:txBody>
                  <a:tcPr marL="22892" marR="0" marT="0" marB="0">
                    <a:lnL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900">
                          <a:effectLst/>
                          <a:latin typeface="inherit"/>
                        </a:rPr>
                        <a:t>Poor</a:t>
                      </a:r>
                    </a:p>
                  </a:txBody>
                  <a:tcPr marL="22892" marR="0" marT="0" marB="0">
                    <a:lnL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900" dirty="0">
                          <a:effectLst/>
                          <a:latin typeface="inherit"/>
                        </a:rPr>
                        <a:t>Excellent</a:t>
                      </a:r>
                    </a:p>
                  </a:txBody>
                  <a:tcPr marL="22892" marR="0" marT="0" marB="0">
                    <a:lnL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900" dirty="0">
                          <a:effectLst/>
                          <a:latin typeface="inherit"/>
                        </a:rPr>
                        <a:t>Poor</a:t>
                      </a:r>
                    </a:p>
                  </a:txBody>
                  <a:tcPr marL="22892" marR="0" marT="0" marB="0">
                    <a:lnL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953808" y="1395188"/>
            <a:ext cx="5825762" cy="18466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Open Sans"/>
              </a:rPr>
              <a:t>Discuss with a team.</a:t>
            </a:r>
            <a:r>
              <a:rPr kumimoji="0" lang="en-US" altLang="en-US" sz="1200" b="0" i="0" u="none" strike="noStrike" cap="none" normalizeH="0" dirty="0" smtClean="0">
                <a:ln>
                  <a:noFill/>
                </a:ln>
                <a:solidFill>
                  <a:srgbClr val="444444"/>
                </a:solidFill>
                <a:effectLst/>
                <a:latin typeface="Open Sans"/>
              </a:rPr>
              <a:t> Choose the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Open Sans"/>
              </a:rPr>
              <a:t>criteria list. Decide. The list below is just an example.</a:t>
            </a:r>
            <a:endParaRPr kumimoji="0" lang="en-US" altLang="en-US" sz="1400" b="0" i="0" u="none" strike="noStrike" cap="none" normalizeH="0" baseline="0" dirty="0" smtClean="0">
              <a:ln>
                <a:noFill/>
              </a:ln>
              <a:solidFill>
                <a:srgbClr val="444444"/>
              </a:solidFill>
              <a:effectLst/>
              <a:latin typeface="Open San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065930" y="5665276"/>
            <a:ext cx="530486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https://melsatar.blog/2012/03/21/choosing-the-right-software-development-life-cycle-model/</a:t>
            </a:r>
          </a:p>
        </p:txBody>
      </p:sp>
    </p:spTree>
    <p:extLst>
      <p:ext uri="{BB962C8B-B14F-4D97-AF65-F5344CB8AC3E}">
        <p14:creationId xmlns:p14="http://schemas.microsoft.com/office/powerpoint/2010/main" val="25727371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1082488" y="2856407"/>
            <a:ext cx="7356763" cy="619724"/>
          </a:xfrm>
        </p:spPr>
        <p:txBody>
          <a:bodyPr/>
          <a:lstStyle/>
          <a:p>
            <a:r>
              <a:rPr lang="en-US" dirty="0"/>
              <a:t>Process activities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6328" y="422490"/>
            <a:ext cx="578659" cy="727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083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457202" y="1479176"/>
            <a:ext cx="8226909" cy="4518213"/>
          </a:xfrm>
        </p:spPr>
        <p:txBody>
          <a:bodyPr/>
          <a:lstStyle/>
          <a:p>
            <a:pPr marL="228600" indent="-457200">
              <a:buFont typeface="+mj-lt"/>
              <a:buAutoNum type="arabicPeriod"/>
            </a:pPr>
            <a:r>
              <a:rPr lang="en-GB" dirty="0"/>
              <a:t>Software process models</a:t>
            </a:r>
          </a:p>
          <a:p>
            <a:pPr marL="228600" indent="-457200">
              <a:buFont typeface="+mj-lt"/>
              <a:buAutoNum type="arabicPeriod"/>
            </a:pPr>
            <a:r>
              <a:rPr lang="en-GB" dirty="0"/>
              <a:t>Process activities</a:t>
            </a:r>
          </a:p>
          <a:p>
            <a:pPr marL="228600" indent="-457200">
              <a:buFont typeface="+mj-lt"/>
              <a:buAutoNum type="arabicPeriod"/>
            </a:pPr>
            <a:r>
              <a:rPr lang="en-GB" dirty="0"/>
              <a:t>Coping with change</a:t>
            </a:r>
          </a:p>
          <a:p>
            <a:pPr marL="228600" indent="-457200">
              <a:buFont typeface="+mj-lt"/>
              <a:buAutoNum type="arabicPeriod"/>
            </a:pPr>
            <a:r>
              <a:rPr lang="en-GB" dirty="0"/>
              <a:t>Process improvement</a:t>
            </a:r>
            <a:endParaRPr lang="en-US" dirty="0"/>
          </a:p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lt-LT" dirty="0" err="1" smtClean="0"/>
              <a:t>Lecture</a:t>
            </a:r>
            <a:r>
              <a:rPr lang="lt-LT" dirty="0" smtClean="0"/>
              <a:t> </a:t>
            </a:r>
            <a:r>
              <a:rPr lang="lt-LT" dirty="0" err="1" smtClean="0"/>
              <a:t>topics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6328" y="422490"/>
            <a:ext cx="578659" cy="727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303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>
          <a:xfrm>
            <a:off x="457200" y="422490"/>
            <a:ext cx="7644653" cy="619724"/>
          </a:xfrm>
        </p:spPr>
        <p:txBody>
          <a:bodyPr/>
          <a:lstStyle/>
          <a:p>
            <a:r>
              <a:rPr lang="en-US" dirty="0"/>
              <a:t>Process activities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457200" y="1546411"/>
            <a:ext cx="8572498" cy="4255995"/>
          </a:xfrm>
        </p:spPr>
        <p:txBody>
          <a:bodyPr/>
          <a:lstStyle/>
          <a:p>
            <a:r>
              <a:rPr lang="en-GB" dirty="0"/>
              <a:t>Real software processes are inter-leaved sequences of technical, collaborative and managerial activities with the overall goal of specifying, designing, implementing and testing a software system. </a:t>
            </a:r>
          </a:p>
          <a:p>
            <a:r>
              <a:rPr lang="en-GB" dirty="0"/>
              <a:t>The four basic process activities of </a:t>
            </a:r>
            <a:r>
              <a:rPr lang="en-GB" b="1" dirty="0"/>
              <a:t>specification</a:t>
            </a:r>
            <a:r>
              <a:rPr lang="en-GB" dirty="0"/>
              <a:t>, </a:t>
            </a:r>
            <a:r>
              <a:rPr lang="en-GB" b="1" dirty="0"/>
              <a:t>development</a:t>
            </a:r>
            <a:r>
              <a:rPr lang="en-GB" dirty="0"/>
              <a:t>, </a:t>
            </a:r>
            <a:r>
              <a:rPr lang="en-GB" b="1" dirty="0"/>
              <a:t>validation</a:t>
            </a:r>
            <a:r>
              <a:rPr lang="en-GB" dirty="0"/>
              <a:t> and </a:t>
            </a:r>
            <a:r>
              <a:rPr lang="en-GB" b="1" dirty="0"/>
              <a:t>evolution</a:t>
            </a:r>
            <a:r>
              <a:rPr lang="en-GB" dirty="0"/>
              <a:t> are organized differently in different development processes. </a:t>
            </a:r>
          </a:p>
          <a:p>
            <a:r>
              <a:rPr lang="en-GB" dirty="0"/>
              <a:t>For example, in the waterfall model, they are organized in sequence, whereas in incremental development they are interleaved.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6328" y="422490"/>
            <a:ext cx="578659" cy="727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322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>
          <a:xfrm>
            <a:off x="457200" y="414157"/>
            <a:ext cx="7644653" cy="619724"/>
          </a:xfrm>
        </p:spPr>
        <p:txBody>
          <a:bodyPr/>
          <a:lstStyle/>
          <a:p>
            <a:r>
              <a:rPr lang="en-GB" dirty="0"/>
              <a:t>The requirements engineering </a:t>
            </a:r>
            <a:endParaRPr lang="lt-LT" dirty="0" smtClean="0"/>
          </a:p>
          <a:p>
            <a:r>
              <a:rPr lang="en-GB" dirty="0" smtClean="0"/>
              <a:t>process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6328" y="422490"/>
            <a:ext cx="578659" cy="727234"/>
          </a:xfrm>
          <a:prstGeom prst="rect">
            <a:avLst/>
          </a:prstGeom>
        </p:spPr>
      </p:pic>
      <p:pic>
        <p:nvPicPr>
          <p:cNvPr id="6" name="Picture 5" descr="2.4 RE-process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762" y="1588668"/>
            <a:ext cx="6339334" cy="4392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37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>
          <a:xfrm>
            <a:off x="457200" y="422490"/>
            <a:ext cx="7644653" cy="619724"/>
          </a:xfrm>
        </p:spPr>
        <p:txBody>
          <a:bodyPr/>
          <a:lstStyle/>
          <a:p>
            <a:r>
              <a:rPr lang="en-GB" dirty="0"/>
              <a:t>Software design and implementation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457200" y="1546411"/>
            <a:ext cx="8572498" cy="4255995"/>
          </a:xfrm>
        </p:spPr>
        <p:txBody>
          <a:bodyPr/>
          <a:lstStyle/>
          <a:p>
            <a:r>
              <a:rPr lang="en-GB" dirty="0"/>
              <a:t>The process of converting the system specification into an executable system.</a:t>
            </a:r>
          </a:p>
          <a:p>
            <a:r>
              <a:rPr lang="en-GB" dirty="0"/>
              <a:t>Software design</a:t>
            </a:r>
          </a:p>
          <a:p>
            <a:pPr lvl="1"/>
            <a:r>
              <a:rPr lang="en-GB" sz="2000" dirty="0"/>
              <a:t>Design a software structure that realises the specification;</a:t>
            </a:r>
          </a:p>
          <a:p>
            <a:r>
              <a:rPr lang="en-GB" dirty="0"/>
              <a:t>Implementation</a:t>
            </a:r>
          </a:p>
          <a:p>
            <a:pPr lvl="1"/>
            <a:r>
              <a:rPr lang="en-GB" sz="2000" dirty="0"/>
              <a:t>Translate this structure into an executable program;</a:t>
            </a:r>
          </a:p>
          <a:p>
            <a:r>
              <a:rPr lang="en-GB" dirty="0"/>
              <a:t>The activities of design and implementation are closely related and may be inter-leaved.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6328" y="422490"/>
            <a:ext cx="578659" cy="727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342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>
          <a:xfrm>
            <a:off x="457200" y="422490"/>
            <a:ext cx="7644653" cy="619724"/>
          </a:xfrm>
        </p:spPr>
        <p:txBody>
          <a:bodyPr/>
          <a:lstStyle/>
          <a:p>
            <a:r>
              <a:rPr lang="en-GB" dirty="0"/>
              <a:t>A general model of the design </a:t>
            </a:r>
            <a:endParaRPr lang="lt-LT" dirty="0" smtClean="0"/>
          </a:p>
          <a:p>
            <a:r>
              <a:rPr lang="en-GB" dirty="0" smtClean="0"/>
              <a:t>process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6328" y="422490"/>
            <a:ext cx="578659" cy="727234"/>
          </a:xfrm>
          <a:prstGeom prst="rect">
            <a:avLst/>
          </a:prstGeom>
        </p:spPr>
      </p:pic>
      <p:pic>
        <p:nvPicPr>
          <p:cNvPr id="6" name="Picture 5" descr="2.5 Design-process.eps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3248" y="1149724"/>
            <a:ext cx="6211739" cy="4638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875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>
          <a:xfrm>
            <a:off x="457200" y="422490"/>
            <a:ext cx="7644653" cy="619724"/>
          </a:xfrm>
        </p:spPr>
        <p:txBody>
          <a:bodyPr/>
          <a:lstStyle/>
          <a:p>
            <a:r>
              <a:rPr lang="en-US" dirty="0"/>
              <a:t>Design activities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6328" y="422490"/>
            <a:ext cx="578659" cy="727234"/>
          </a:xfrm>
          <a:prstGeom prst="rect">
            <a:avLst/>
          </a:prstGeom>
        </p:spPr>
      </p:pic>
      <p:sp>
        <p:nvSpPr>
          <p:cNvPr id="7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457200" y="1546411"/>
            <a:ext cx="8572498" cy="4255995"/>
          </a:xfrm>
        </p:spPr>
        <p:txBody>
          <a:bodyPr/>
          <a:lstStyle/>
          <a:p>
            <a:r>
              <a:rPr lang="en-GB" i="1" dirty="0"/>
              <a:t>Architectural design,</a:t>
            </a:r>
            <a:r>
              <a:rPr lang="en-GB" dirty="0"/>
              <a:t> where you identify the overall structure of the system, the principal components (subsystems or modules), their relationships and how they are distributed.</a:t>
            </a:r>
          </a:p>
          <a:p>
            <a:r>
              <a:rPr lang="en-GB" i="1" dirty="0"/>
              <a:t>Database design, </a:t>
            </a:r>
            <a:r>
              <a:rPr lang="en-GB" dirty="0"/>
              <a:t>where you design the system data structures and how these are to be represented in a database. </a:t>
            </a:r>
          </a:p>
          <a:p>
            <a:r>
              <a:rPr lang="en-GB" i="1" dirty="0"/>
              <a:t>Interface design,</a:t>
            </a:r>
            <a:r>
              <a:rPr lang="en-GB" dirty="0"/>
              <a:t> where you define the interfaces between system components. </a:t>
            </a:r>
          </a:p>
          <a:p>
            <a:r>
              <a:rPr lang="en-GB" i="1" dirty="0"/>
              <a:t>Component selection and design, </a:t>
            </a:r>
            <a:r>
              <a:rPr lang="en-GB" dirty="0"/>
              <a:t>where you search for reusable components. If unavailable, you design how it will operate. </a:t>
            </a:r>
          </a:p>
        </p:txBody>
      </p:sp>
    </p:spTree>
    <p:extLst>
      <p:ext uri="{BB962C8B-B14F-4D97-AF65-F5344CB8AC3E}">
        <p14:creationId xmlns:p14="http://schemas.microsoft.com/office/powerpoint/2010/main" val="677600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>
          <a:xfrm>
            <a:off x="457200" y="422490"/>
            <a:ext cx="7644653" cy="619724"/>
          </a:xfrm>
        </p:spPr>
        <p:txBody>
          <a:bodyPr/>
          <a:lstStyle/>
          <a:p>
            <a:r>
              <a:rPr lang="en-US" dirty="0"/>
              <a:t>System implementation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6328" y="422490"/>
            <a:ext cx="578659" cy="727234"/>
          </a:xfrm>
          <a:prstGeom prst="rect">
            <a:avLst/>
          </a:prstGeom>
        </p:spPr>
      </p:pic>
      <p:sp>
        <p:nvSpPr>
          <p:cNvPr id="7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457200" y="1546411"/>
            <a:ext cx="8572498" cy="4255995"/>
          </a:xfrm>
        </p:spPr>
        <p:txBody>
          <a:bodyPr/>
          <a:lstStyle/>
          <a:p>
            <a:r>
              <a:rPr lang="en-US" dirty="0"/>
              <a:t>The software is implemented either by developing a program or programs or by configuring an application system.</a:t>
            </a:r>
          </a:p>
          <a:p>
            <a:r>
              <a:rPr lang="en-US" dirty="0"/>
              <a:t>Design and implementation are interleaved activities for most types of software system.</a:t>
            </a:r>
          </a:p>
          <a:p>
            <a:r>
              <a:rPr lang="en-US" dirty="0"/>
              <a:t>Programming is an individual activity with no standard process.</a:t>
            </a:r>
          </a:p>
          <a:p>
            <a:r>
              <a:rPr lang="en-US" dirty="0"/>
              <a:t>Debugging is the activity of finding program faults and correcting these faults.</a:t>
            </a:r>
          </a:p>
        </p:txBody>
      </p:sp>
    </p:spTree>
    <p:extLst>
      <p:ext uri="{BB962C8B-B14F-4D97-AF65-F5344CB8AC3E}">
        <p14:creationId xmlns:p14="http://schemas.microsoft.com/office/powerpoint/2010/main" val="3687307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>
          <a:xfrm>
            <a:off x="457200" y="422490"/>
            <a:ext cx="7644653" cy="619724"/>
          </a:xfrm>
        </p:spPr>
        <p:txBody>
          <a:bodyPr/>
          <a:lstStyle/>
          <a:p>
            <a:r>
              <a:rPr lang="en-GB" dirty="0"/>
              <a:t>Software validation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6328" y="422490"/>
            <a:ext cx="578659" cy="727234"/>
          </a:xfrm>
          <a:prstGeom prst="rect">
            <a:avLst/>
          </a:prstGeom>
        </p:spPr>
      </p:pic>
      <p:sp>
        <p:nvSpPr>
          <p:cNvPr id="7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457200" y="1546411"/>
            <a:ext cx="8572498" cy="4255995"/>
          </a:xfrm>
        </p:spPr>
        <p:txBody>
          <a:bodyPr/>
          <a:lstStyle/>
          <a:p>
            <a:r>
              <a:rPr lang="en-GB" dirty="0"/>
              <a:t>Verification and validation (V &amp; V) is intended to show that a system conforms to its specification and meets the requirements of the system customer.</a:t>
            </a:r>
          </a:p>
          <a:p>
            <a:r>
              <a:rPr lang="en-GB" dirty="0"/>
              <a:t>Involves checking and review processes and system testing.</a:t>
            </a:r>
          </a:p>
          <a:p>
            <a:r>
              <a:rPr lang="en-GB" dirty="0"/>
              <a:t>System testing involves executing the system with test cases that are derived from the specification of the real data to be processed by the system.</a:t>
            </a:r>
          </a:p>
          <a:p>
            <a:r>
              <a:rPr lang="en-GB" dirty="0"/>
              <a:t>Testing is the most commonly used V &amp; V activity.</a:t>
            </a:r>
          </a:p>
        </p:txBody>
      </p:sp>
    </p:spTree>
    <p:extLst>
      <p:ext uri="{BB962C8B-B14F-4D97-AF65-F5344CB8AC3E}">
        <p14:creationId xmlns:p14="http://schemas.microsoft.com/office/powerpoint/2010/main" val="2171645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>
          <a:xfrm>
            <a:off x="457200" y="422490"/>
            <a:ext cx="7644653" cy="619724"/>
          </a:xfrm>
        </p:spPr>
        <p:txBody>
          <a:bodyPr/>
          <a:lstStyle/>
          <a:p>
            <a:r>
              <a:rPr lang="en-GB" dirty="0"/>
              <a:t>Stages of testing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6328" y="422490"/>
            <a:ext cx="578659" cy="727234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580292" y="3181042"/>
            <a:ext cx="8226909" cy="3765917"/>
          </a:xfrm>
        </p:spPr>
        <p:txBody>
          <a:bodyPr/>
          <a:lstStyle/>
          <a:p>
            <a:r>
              <a:rPr lang="en-GB" sz="1600" dirty="0"/>
              <a:t>Component testing</a:t>
            </a:r>
          </a:p>
          <a:p>
            <a:pPr lvl="1"/>
            <a:r>
              <a:rPr lang="en-GB" sz="1800" dirty="0"/>
              <a:t>Individual components are tested independently; </a:t>
            </a:r>
          </a:p>
          <a:p>
            <a:pPr lvl="1"/>
            <a:r>
              <a:rPr lang="en-GB" sz="1800" dirty="0"/>
              <a:t>Components may be functions or objects or coherent groupings of these entities.</a:t>
            </a:r>
          </a:p>
          <a:p>
            <a:r>
              <a:rPr lang="en-GB" sz="1600" dirty="0"/>
              <a:t>System testing</a:t>
            </a:r>
          </a:p>
          <a:p>
            <a:pPr lvl="1"/>
            <a:r>
              <a:rPr lang="en-GB" sz="1800" dirty="0"/>
              <a:t>Testing of the system as a whole. Testing of emergent properties is particularly important.</a:t>
            </a:r>
          </a:p>
          <a:p>
            <a:r>
              <a:rPr lang="en-GB" sz="1600" dirty="0"/>
              <a:t>Customer testing</a:t>
            </a:r>
          </a:p>
          <a:p>
            <a:pPr lvl="1"/>
            <a:r>
              <a:rPr lang="en-GB" sz="1800" dirty="0"/>
              <a:t>Testing with customer data to check that the system meets the customer’s needs.</a:t>
            </a:r>
          </a:p>
          <a:p>
            <a:endParaRPr lang="en-US" sz="1600" dirty="0"/>
          </a:p>
        </p:txBody>
      </p:sp>
      <p:pic>
        <p:nvPicPr>
          <p:cNvPr id="8" name="Picture 7" descr="2.6 Testing-process.eps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1886" y="1375945"/>
            <a:ext cx="6277535" cy="1707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256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>
          <a:xfrm>
            <a:off x="457200" y="422490"/>
            <a:ext cx="7644653" cy="619724"/>
          </a:xfrm>
        </p:spPr>
        <p:txBody>
          <a:bodyPr/>
          <a:lstStyle/>
          <a:p>
            <a:r>
              <a:rPr lang="en-GB" dirty="0"/>
              <a:t>Testing phases in a plan-driven </a:t>
            </a:r>
            <a:endParaRPr lang="en-GB" dirty="0" smtClean="0"/>
          </a:p>
          <a:p>
            <a:r>
              <a:rPr lang="en-GB" dirty="0" smtClean="0"/>
              <a:t>software </a:t>
            </a:r>
            <a:r>
              <a:rPr lang="en-GB" dirty="0"/>
              <a:t>process (V-model)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6328" y="422490"/>
            <a:ext cx="578659" cy="727234"/>
          </a:xfrm>
          <a:prstGeom prst="rect">
            <a:avLst/>
          </a:prstGeom>
        </p:spPr>
      </p:pic>
      <p:pic>
        <p:nvPicPr>
          <p:cNvPr id="7" name="Picture 6" descr="2.7 Testing-phases.eps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957" y="2186304"/>
            <a:ext cx="8647437" cy="2988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447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>
          <a:xfrm>
            <a:off x="457200" y="422490"/>
            <a:ext cx="7644653" cy="619724"/>
          </a:xfrm>
        </p:spPr>
        <p:txBody>
          <a:bodyPr/>
          <a:lstStyle/>
          <a:p>
            <a:r>
              <a:rPr lang="en-GB" dirty="0"/>
              <a:t>Software </a:t>
            </a:r>
            <a:r>
              <a:rPr lang="lt-LT" dirty="0" err="1" smtClean="0"/>
              <a:t>evolution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6328" y="422490"/>
            <a:ext cx="578659" cy="727234"/>
          </a:xfrm>
          <a:prstGeom prst="rect">
            <a:avLst/>
          </a:prstGeom>
        </p:spPr>
      </p:pic>
      <p:sp>
        <p:nvSpPr>
          <p:cNvPr id="7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457200" y="1591408"/>
            <a:ext cx="8572498" cy="4026360"/>
          </a:xfrm>
        </p:spPr>
        <p:txBody>
          <a:bodyPr/>
          <a:lstStyle/>
          <a:p>
            <a:r>
              <a:rPr lang="en-GB" dirty="0"/>
              <a:t>Software is inherently flexible and can change. </a:t>
            </a:r>
          </a:p>
          <a:p>
            <a:r>
              <a:rPr lang="en-GB" dirty="0"/>
              <a:t>As requirements change through changing business circumstances, the software that supports the business must also evolve and change.</a:t>
            </a:r>
          </a:p>
          <a:p>
            <a:r>
              <a:rPr lang="en-GB" dirty="0"/>
              <a:t>Although there has been a demarcation between development and evolution (maintenance) this is increasingly irrelevant as fewer and fewer systems are completely new.</a:t>
            </a:r>
          </a:p>
        </p:txBody>
      </p:sp>
    </p:spTree>
    <p:extLst>
      <p:ext uri="{BB962C8B-B14F-4D97-AF65-F5344CB8AC3E}">
        <p14:creationId xmlns:p14="http://schemas.microsoft.com/office/powerpoint/2010/main" val="90841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The software process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457202" y="1165240"/>
            <a:ext cx="8607667" cy="4276165"/>
          </a:xfrm>
        </p:spPr>
        <p:txBody>
          <a:bodyPr/>
          <a:lstStyle/>
          <a:p>
            <a:r>
              <a:rPr lang="en-GB" dirty="0"/>
              <a:t>A structured set of activities required to develop a </a:t>
            </a:r>
            <a:br>
              <a:rPr lang="en-GB" dirty="0"/>
            </a:br>
            <a:r>
              <a:rPr lang="en-GB" dirty="0"/>
              <a:t>software system. </a:t>
            </a:r>
          </a:p>
          <a:p>
            <a:r>
              <a:rPr lang="en-GB" dirty="0"/>
              <a:t>Many different software processes but all involve:</a:t>
            </a:r>
          </a:p>
          <a:p>
            <a:pPr lvl="1"/>
            <a:r>
              <a:rPr lang="en-GB" sz="1800" b="1" dirty="0"/>
              <a:t>Specification</a:t>
            </a:r>
            <a:r>
              <a:rPr lang="en-GB" sz="1800" dirty="0"/>
              <a:t> – defining what the system should do;</a:t>
            </a:r>
          </a:p>
          <a:p>
            <a:pPr lvl="1"/>
            <a:r>
              <a:rPr lang="en-GB" sz="1800" b="1" dirty="0"/>
              <a:t>Design</a:t>
            </a:r>
            <a:r>
              <a:rPr lang="en-GB" sz="1800" dirty="0"/>
              <a:t> and </a:t>
            </a:r>
            <a:r>
              <a:rPr lang="en-GB" sz="1800" b="1" dirty="0"/>
              <a:t>implementation</a:t>
            </a:r>
            <a:r>
              <a:rPr lang="en-GB" sz="1800" dirty="0"/>
              <a:t> – defining the organization of the system and implementing the system;</a:t>
            </a:r>
          </a:p>
          <a:p>
            <a:pPr lvl="1"/>
            <a:r>
              <a:rPr lang="en-GB" sz="1800" b="1" dirty="0"/>
              <a:t>Validation</a:t>
            </a:r>
            <a:r>
              <a:rPr lang="en-GB" sz="1800" dirty="0"/>
              <a:t> – checking that it does what the customer wants;</a:t>
            </a:r>
          </a:p>
          <a:p>
            <a:pPr lvl="1"/>
            <a:r>
              <a:rPr lang="en-GB" sz="1800" b="1" dirty="0"/>
              <a:t>Evolution</a:t>
            </a:r>
            <a:r>
              <a:rPr lang="en-GB" sz="1800" dirty="0"/>
              <a:t> – changing the system in response to changing customer needs.</a:t>
            </a:r>
          </a:p>
          <a:p>
            <a:r>
              <a:rPr lang="en-GB" dirty="0"/>
              <a:t>A software process model is an abstract representation of a process. It presents a </a:t>
            </a:r>
            <a:r>
              <a:rPr lang="en-GB" b="1" dirty="0"/>
              <a:t>description of a process </a:t>
            </a:r>
            <a:r>
              <a:rPr lang="en-GB" dirty="0"/>
              <a:t>from some particular perspective.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6328" y="422490"/>
            <a:ext cx="578659" cy="727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314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1082488" y="2856407"/>
            <a:ext cx="7356763" cy="619724"/>
          </a:xfrm>
        </p:spPr>
        <p:txBody>
          <a:bodyPr/>
          <a:lstStyle/>
          <a:p>
            <a:r>
              <a:rPr lang="en-US" dirty="0"/>
              <a:t>Coping with change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6328" y="422490"/>
            <a:ext cx="578659" cy="727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383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>
          <a:xfrm>
            <a:off x="457200" y="422490"/>
            <a:ext cx="7644653" cy="619724"/>
          </a:xfrm>
        </p:spPr>
        <p:txBody>
          <a:bodyPr/>
          <a:lstStyle/>
          <a:p>
            <a:r>
              <a:rPr lang="en-US" dirty="0"/>
              <a:t>Coping with change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6328" y="422490"/>
            <a:ext cx="578659" cy="727234"/>
          </a:xfrm>
          <a:prstGeom prst="rect">
            <a:avLst/>
          </a:prstGeom>
        </p:spPr>
      </p:pic>
      <p:sp>
        <p:nvSpPr>
          <p:cNvPr id="7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457200" y="1591408"/>
            <a:ext cx="8572498" cy="4026360"/>
          </a:xfrm>
        </p:spPr>
        <p:txBody>
          <a:bodyPr/>
          <a:lstStyle/>
          <a:p>
            <a:r>
              <a:rPr lang="en-US" dirty="0"/>
              <a:t>Change is inevitable in all large software projects.</a:t>
            </a:r>
          </a:p>
          <a:p>
            <a:pPr lvl="1"/>
            <a:r>
              <a:rPr lang="en-US" sz="2000" dirty="0"/>
              <a:t>Business changes lead to new and changed system requirements</a:t>
            </a:r>
          </a:p>
          <a:p>
            <a:pPr lvl="1"/>
            <a:r>
              <a:rPr lang="en-US" sz="2000" dirty="0"/>
              <a:t>New technologies open up new possibilities for improving implementations</a:t>
            </a:r>
          </a:p>
          <a:p>
            <a:pPr lvl="1"/>
            <a:r>
              <a:rPr lang="en-US" sz="2000" dirty="0"/>
              <a:t>Changing platforms require application changes</a:t>
            </a:r>
          </a:p>
          <a:p>
            <a:r>
              <a:rPr lang="en-US" dirty="0"/>
              <a:t>Change leads to rework so the costs of change include both rework (e.g. re-</a:t>
            </a:r>
            <a:r>
              <a:rPr lang="en-US" dirty="0" err="1"/>
              <a:t>analysing</a:t>
            </a:r>
            <a:r>
              <a:rPr lang="en-US" dirty="0"/>
              <a:t> requirements) as well as the costs of implementing new functionality</a:t>
            </a:r>
          </a:p>
        </p:txBody>
      </p:sp>
    </p:spTree>
    <p:extLst>
      <p:ext uri="{BB962C8B-B14F-4D97-AF65-F5344CB8AC3E}">
        <p14:creationId xmlns:p14="http://schemas.microsoft.com/office/powerpoint/2010/main" val="1013552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>
          <a:xfrm>
            <a:off x="457200" y="422490"/>
            <a:ext cx="7644653" cy="619724"/>
          </a:xfrm>
        </p:spPr>
        <p:txBody>
          <a:bodyPr/>
          <a:lstStyle/>
          <a:p>
            <a:r>
              <a:rPr lang="en-US" dirty="0"/>
              <a:t>Reducing the costs of rework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6328" y="422490"/>
            <a:ext cx="578659" cy="727234"/>
          </a:xfrm>
          <a:prstGeom prst="rect">
            <a:avLst/>
          </a:prstGeom>
        </p:spPr>
      </p:pic>
      <p:sp>
        <p:nvSpPr>
          <p:cNvPr id="7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457200" y="1591408"/>
            <a:ext cx="8572498" cy="4026360"/>
          </a:xfrm>
        </p:spPr>
        <p:txBody>
          <a:bodyPr/>
          <a:lstStyle/>
          <a:p>
            <a:r>
              <a:rPr lang="en-GB" dirty="0"/>
              <a:t>Change anticipation, where the software process includes activities that can anticipate possible changes before significant rework is required. </a:t>
            </a:r>
          </a:p>
          <a:p>
            <a:pPr lvl="1"/>
            <a:r>
              <a:rPr lang="en-GB" sz="2000" dirty="0"/>
              <a:t>For example, a prototype system may be developed to show some key features of the system to customers. </a:t>
            </a:r>
          </a:p>
          <a:p>
            <a:r>
              <a:rPr lang="en-GB" dirty="0"/>
              <a:t>Change tolerance, where the process is designed so that changes can be accommodated at relatively low cost.</a:t>
            </a:r>
          </a:p>
          <a:p>
            <a:pPr lvl="1"/>
            <a:r>
              <a:rPr lang="en-GB" sz="2000" dirty="0"/>
              <a:t>This normally involves some form of incremental development. Proposed changes may be implemented in increments that have not yet been developed. If this is impossible, then only a single increment (a small part of the system) may have be altered to incorporate the change.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8605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>
          <a:xfrm>
            <a:off x="457200" y="422490"/>
            <a:ext cx="7644653" cy="619724"/>
          </a:xfrm>
        </p:spPr>
        <p:txBody>
          <a:bodyPr/>
          <a:lstStyle/>
          <a:p>
            <a:r>
              <a:rPr lang="en-US" dirty="0"/>
              <a:t>Coping with changing requirements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6328" y="422490"/>
            <a:ext cx="578659" cy="727234"/>
          </a:xfrm>
          <a:prstGeom prst="rect">
            <a:avLst/>
          </a:prstGeom>
        </p:spPr>
      </p:pic>
      <p:sp>
        <p:nvSpPr>
          <p:cNvPr id="7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457200" y="1591408"/>
            <a:ext cx="8572498" cy="4026360"/>
          </a:xfrm>
        </p:spPr>
        <p:txBody>
          <a:bodyPr/>
          <a:lstStyle/>
          <a:p>
            <a:r>
              <a:rPr lang="en-GB" dirty="0"/>
              <a:t>System prototyping, where a version of the system or part of the system is developed quickly to check the customer’s requirements and the feasibility of design decisions. This approach supports change anticipation. </a:t>
            </a:r>
          </a:p>
          <a:p>
            <a:r>
              <a:rPr lang="en-GB" dirty="0"/>
              <a:t>Incremental delivery, where system increments are delivered to the customer for comment and experimentation. This supports both change avoidance and change tolerance.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282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>
          <a:xfrm>
            <a:off x="457200" y="422490"/>
            <a:ext cx="7644653" cy="619724"/>
          </a:xfrm>
        </p:spPr>
        <p:txBody>
          <a:bodyPr/>
          <a:lstStyle/>
          <a:p>
            <a:r>
              <a:rPr lang="en-US" dirty="0"/>
              <a:t>Software prototyping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6328" y="422490"/>
            <a:ext cx="578659" cy="727234"/>
          </a:xfrm>
          <a:prstGeom prst="rect">
            <a:avLst/>
          </a:prstGeom>
        </p:spPr>
      </p:pic>
      <p:sp>
        <p:nvSpPr>
          <p:cNvPr id="7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457200" y="1591408"/>
            <a:ext cx="8572498" cy="4026360"/>
          </a:xfrm>
        </p:spPr>
        <p:txBody>
          <a:bodyPr/>
          <a:lstStyle/>
          <a:p>
            <a:r>
              <a:rPr lang="en-US" dirty="0"/>
              <a:t>A prototype is an initial version of a system used to demonstrate concepts and try out design options.</a:t>
            </a:r>
          </a:p>
          <a:p>
            <a:r>
              <a:rPr lang="en-US" dirty="0"/>
              <a:t>A prototype can be used in:</a:t>
            </a:r>
          </a:p>
          <a:p>
            <a:pPr lvl="1"/>
            <a:r>
              <a:rPr lang="en-US" sz="2000" dirty="0"/>
              <a:t>The requirements engineering process to help with requirements elicitation and validation;</a:t>
            </a:r>
          </a:p>
          <a:p>
            <a:pPr lvl="1"/>
            <a:r>
              <a:rPr lang="en-US" sz="2000" dirty="0"/>
              <a:t>In design processes to explore options and develop a UI design;</a:t>
            </a:r>
          </a:p>
          <a:p>
            <a:pPr lvl="1"/>
            <a:r>
              <a:rPr lang="en-US" sz="2000" dirty="0"/>
              <a:t>In the testing process to run back-to-back tests.</a:t>
            </a:r>
          </a:p>
        </p:txBody>
      </p:sp>
    </p:spTree>
    <p:extLst>
      <p:ext uri="{BB962C8B-B14F-4D97-AF65-F5344CB8AC3E}">
        <p14:creationId xmlns:p14="http://schemas.microsoft.com/office/powerpoint/2010/main" val="335841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>
          <a:xfrm>
            <a:off x="457200" y="422490"/>
            <a:ext cx="7644653" cy="619724"/>
          </a:xfrm>
        </p:spPr>
        <p:txBody>
          <a:bodyPr/>
          <a:lstStyle/>
          <a:p>
            <a:r>
              <a:rPr lang="en-US" dirty="0"/>
              <a:t>Benefits of prototyping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6328" y="422490"/>
            <a:ext cx="578659" cy="727234"/>
          </a:xfrm>
          <a:prstGeom prst="rect">
            <a:avLst/>
          </a:prstGeom>
        </p:spPr>
      </p:pic>
      <p:sp>
        <p:nvSpPr>
          <p:cNvPr id="7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457200" y="1591408"/>
            <a:ext cx="8572498" cy="4026360"/>
          </a:xfrm>
        </p:spPr>
        <p:txBody>
          <a:bodyPr/>
          <a:lstStyle/>
          <a:p>
            <a:r>
              <a:rPr lang="en-US" dirty="0"/>
              <a:t>Improved system usability.</a:t>
            </a:r>
          </a:p>
          <a:p>
            <a:r>
              <a:rPr lang="en-US" dirty="0"/>
              <a:t>A closer match to users’ real needs.</a:t>
            </a:r>
          </a:p>
          <a:p>
            <a:r>
              <a:rPr lang="en-US" dirty="0"/>
              <a:t>Improved design quality.</a:t>
            </a:r>
          </a:p>
          <a:p>
            <a:r>
              <a:rPr lang="en-US" dirty="0"/>
              <a:t>Improved maintainability.</a:t>
            </a:r>
          </a:p>
          <a:p>
            <a:r>
              <a:rPr lang="en-US" dirty="0"/>
              <a:t>Reduced development effort.</a:t>
            </a:r>
          </a:p>
        </p:txBody>
      </p:sp>
    </p:spTree>
    <p:extLst>
      <p:ext uri="{BB962C8B-B14F-4D97-AF65-F5344CB8AC3E}">
        <p14:creationId xmlns:p14="http://schemas.microsoft.com/office/powerpoint/2010/main" val="2067310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>
          <a:xfrm>
            <a:off x="457200" y="422490"/>
            <a:ext cx="7644653" cy="619724"/>
          </a:xfrm>
        </p:spPr>
        <p:txBody>
          <a:bodyPr/>
          <a:lstStyle/>
          <a:p>
            <a:r>
              <a:rPr lang="en-US" dirty="0"/>
              <a:t>Prototype development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6328" y="422490"/>
            <a:ext cx="578659" cy="727234"/>
          </a:xfrm>
          <a:prstGeom prst="rect">
            <a:avLst/>
          </a:prstGeom>
        </p:spPr>
      </p:pic>
      <p:sp>
        <p:nvSpPr>
          <p:cNvPr id="7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457200" y="1591408"/>
            <a:ext cx="8572498" cy="4026360"/>
          </a:xfrm>
        </p:spPr>
        <p:txBody>
          <a:bodyPr/>
          <a:lstStyle/>
          <a:p>
            <a:r>
              <a:rPr lang="en-US" dirty="0"/>
              <a:t>May be based on rapid prototyping languages or tools</a:t>
            </a:r>
          </a:p>
          <a:p>
            <a:r>
              <a:rPr lang="en-US" dirty="0"/>
              <a:t>May involve leaving out functionality</a:t>
            </a:r>
          </a:p>
          <a:p>
            <a:pPr lvl="1"/>
            <a:r>
              <a:rPr lang="en-US" sz="2000" dirty="0"/>
              <a:t>Prototype should focus on areas of the product that are not well-understood;</a:t>
            </a:r>
          </a:p>
          <a:p>
            <a:pPr lvl="1"/>
            <a:r>
              <a:rPr lang="en-US" sz="2000" dirty="0"/>
              <a:t>Error checking and recovery may not be included in the prototype;</a:t>
            </a:r>
          </a:p>
          <a:p>
            <a:pPr lvl="1"/>
            <a:r>
              <a:rPr lang="en-US" sz="2000" dirty="0"/>
              <a:t>Focus on functional rather than non-functional requirements such as reliability and security</a:t>
            </a:r>
          </a:p>
        </p:txBody>
      </p:sp>
    </p:spTree>
    <p:extLst>
      <p:ext uri="{BB962C8B-B14F-4D97-AF65-F5344CB8AC3E}">
        <p14:creationId xmlns:p14="http://schemas.microsoft.com/office/powerpoint/2010/main" val="3616542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>
          <a:xfrm>
            <a:off x="457200" y="422490"/>
            <a:ext cx="7644653" cy="619724"/>
          </a:xfrm>
        </p:spPr>
        <p:txBody>
          <a:bodyPr/>
          <a:lstStyle/>
          <a:p>
            <a:r>
              <a:rPr lang="en-US" dirty="0"/>
              <a:t>Throw-away prototypes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6328" y="422490"/>
            <a:ext cx="578659" cy="727234"/>
          </a:xfrm>
          <a:prstGeom prst="rect">
            <a:avLst/>
          </a:prstGeom>
        </p:spPr>
      </p:pic>
      <p:sp>
        <p:nvSpPr>
          <p:cNvPr id="7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457200" y="1591408"/>
            <a:ext cx="8572498" cy="4026360"/>
          </a:xfrm>
        </p:spPr>
        <p:txBody>
          <a:bodyPr/>
          <a:lstStyle/>
          <a:p>
            <a:r>
              <a:rPr lang="en-US" dirty="0"/>
              <a:t>Prototypes should be discarded after development as they are not a good basis for a production system:</a:t>
            </a:r>
          </a:p>
          <a:p>
            <a:pPr lvl="1"/>
            <a:r>
              <a:rPr lang="en-US" sz="2000" dirty="0"/>
              <a:t>It may be impossible to tune the system to meet non-functional requirements;</a:t>
            </a:r>
          </a:p>
          <a:p>
            <a:pPr lvl="1"/>
            <a:r>
              <a:rPr lang="en-US" sz="2000" dirty="0"/>
              <a:t>Prototypes are normally undocumented;</a:t>
            </a:r>
          </a:p>
          <a:p>
            <a:pPr lvl="1"/>
            <a:r>
              <a:rPr lang="en-US" sz="2000" dirty="0"/>
              <a:t>The prototype structure is usually degraded through rapid change;</a:t>
            </a:r>
          </a:p>
          <a:p>
            <a:pPr lvl="1"/>
            <a:r>
              <a:rPr lang="en-US" sz="2000" dirty="0"/>
              <a:t>The prototype probably will not meet normal </a:t>
            </a:r>
            <a:r>
              <a:rPr lang="en-US" sz="2000" dirty="0" err="1"/>
              <a:t>organisational</a:t>
            </a:r>
            <a:r>
              <a:rPr lang="en-US" sz="2000" dirty="0"/>
              <a:t> quality standards.</a:t>
            </a:r>
          </a:p>
        </p:txBody>
      </p:sp>
    </p:spTree>
    <p:extLst>
      <p:ext uri="{BB962C8B-B14F-4D97-AF65-F5344CB8AC3E}">
        <p14:creationId xmlns:p14="http://schemas.microsoft.com/office/powerpoint/2010/main" val="4055320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>
          <a:xfrm>
            <a:off x="457200" y="422490"/>
            <a:ext cx="7644653" cy="619724"/>
          </a:xfrm>
        </p:spPr>
        <p:txBody>
          <a:bodyPr/>
          <a:lstStyle/>
          <a:p>
            <a:r>
              <a:rPr lang="en-GB" dirty="0"/>
              <a:t>Incremental delivery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6328" y="422490"/>
            <a:ext cx="578659" cy="727234"/>
          </a:xfrm>
          <a:prstGeom prst="rect">
            <a:avLst/>
          </a:prstGeom>
        </p:spPr>
      </p:pic>
      <p:sp>
        <p:nvSpPr>
          <p:cNvPr id="7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457200" y="1591408"/>
            <a:ext cx="8572498" cy="4026360"/>
          </a:xfrm>
        </p:spPr>
        <p:txBody>
          <a:bodyPr/>
          <a:lstStyle/>
          <a:p>
            <a:r>
              <a:rPr lang="en-GB" dirty="0"/>
              <a:t>Rather than deliver the system as a single delivery, the development and delivery is broken down into increments with each increment delivering part of the required functionality.</a:t>
            </a:r>
          </a:p>
          <a:p>
            <a:r>
              <a:rPr lang="en-GB" dirty="0"/>
              <a:t>User requirements are prioritised and the highest priority requirements are included in early increments.</a:t>
            </a:r>
          </a:p>
          <a:p>
            <a:r>
              <a:rPr lang="en-GB" dirty="0"/>
              <a:t>Once the development of an increment is started, the requirements are frozen though requirements for later increments can continue to evolve.</a:t>
            </a:r>
          </a:p>
        </p:txBody>
      </p:sp>
    </p:spTree>
    <p:extLst>
      <p:ext uri="{BB962C8B-B14F-4D97-AF65-F5344CB8AC3E}">
        <p14:creationId xmlns:p14="http://schemas.microsoft.com/office/powerpoint/2010/main" val="1166419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>
          <a:xfrm>
            <a:off x="457200" y="422490"/>
            <a:ext cx="7644653" cy="619724"/>
          </a:xfrm>
        </p:spPr>
        <p:txBody>
          <a:bodyPr/>
          <a:lstStyle/>
          <a:p>
            <a:r>
              <a:rPr lang="en-US" dirty="0"/>
              <a:t>Incremental development and </a:t>
            </a:r>
            <a:endParaRPr lang="lt-LT" dirty="0" smtClean="0"/>
          </a:p>
          <a:p>
            <a:r>
              <a:rPr lang="en-US" dirty="0" smtClean="0"/>
              <a:t>delivery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6328" y="422490"/>
            <a:ext cx="578659" cy="727234"/>
          </a:xfrm>
          <a:prstGeom prst="rect">
            <a:avLst/>
          </a:prstGeom>
        </p:spPr>
      </p:pic>
      <p:sp>
        <p:nvSpPr>
          <p:cNvPr id="7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457200" y="1591408"/>
            <a:ext cx="8572498" cy="4026360"/>
          </a:xfrm>
        </p:spPr>
        <p:txBody>
          <a:bodyPr/>
          <a:lstStyle/>
          <a:p>
            <a:r>
              <a:rPr lang="en-US" dirty="0"/>
              <a:t>Incremental development</a:t>
            </a:r>
          </a:p>
          <a:p>
            <a:pPr lvl="1"/>
            <a:r>
              <a:rPr lang="en-US" sz="2000" dirty="0"/>
              <a:t>Develop the system in increments and evaluate each increment before proceeding to the development of the next increment;</a:t>
            </a:r>
          </a:p>
          <a:p>
            <a:pPr lvl="1"/>
            <a:r>
              <a:rPr lang="en-US" sz="2000" dirty="0"/>
              <a:t>Normal approach used in agile methods;</a:t>
            </a:r>
          </a:p>
          <a:p>
            <a:pPr lvl="1"/>
            <a:r>
              <a:rPr lang="en-US" sz="2000" dirty="0"/>
              <a:t>Evaluation done by user/customer proxy.</a:t>
            </a:r>
          </a:p>
          <a:p>
            <a:r>
              <a:rPr lang="en-US" dirty="0"/>
              <a:t>Incremental delivery</a:t>
            </a:r>
          </a:p>
          <a:p>
            <a:pPr lvl="1"/>
            <a:r>
              <a:rPr lang="en-US" sz="2000" dirty="0"/>
              <a:t>Deploy an increment for use by end-users;</a:t>
            </a:r>
          </a:p>
          <a:p>
            <a:pPr lvl="1"/>
            <a:r>
              <a:rPr lang="en-US" sz="2000" dirty="0"/>
              <a:t>More realistic evaluation about practical use of software;</a:t>
            </a:r>
          </a:p>
          <a:p>
            <a:pPr lvl="1"/>
            <a:r>
              <a:rPr lang="en-US" sz="2000" dirty="0"/>
              <a:t>Difficult to implement for replacement systems as increments have less functionality than the system being replaced.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8099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Software process descriptions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457202" y="1404701"/>
            <a:ext cx="8226909" cy="4276165"/>
          </a:xfrm>
        </p:spPr>
        <p:txBody>
          <a:bodyPr/>
          <a:lstStyle/>
          <a:p>
            <a:r>
              <a:rPr lang="en-GB" dirty="0"/>
              <a:t>Process descriptions may also include:</a:t>
            </a:r>
          </a:p>
          <a:p>
            <a:pPr lvl="1"/>
            <a:r>
              <a:rPr lang="en-GB" sz="1800" b="1" dirty="0"/>
              <a:t>Products</a:t>
            </a:r>
            <a:r>
              <a:rPr lang="en-GB" sz="1800" dirty="0"/>
              <a:t>, which are the outcomes of a process activity; </a:t>
            </a:r>
          </a:p>
          <a:p>
            <a:pPr lvl="1"/>
            <a:r>
              <a:rPr lang="en-GB" sz="1800" b="1" dirty="0"/>
              <a:t>Roles</a:t>
            </a:r>
            <a:r>
              <a:rPr lang="en-GB" sz="1800" dirty="0"/>
              <a:t>, which reflect the responsibilities of the people involved in the process;</a:t>
            </a:r>
          </a:p>
          <a:p>
            <a:pPr lvl="1"/>
            <a:r>
              <a:rPr lang="en-GB" sz="1800" b="1" dirty="0"/>
              <a:t>Pre</a:t>
            </a:r>
            <a:r>
              <a:rPr lang="en-GB" sz="1800" dirty="0"/>
              <a:t>- and </a:t>
            </a:r>
            <a:r>
              <a:rPr lang="en-GB" sz="1800" b="1" dirty="0"/>
              <a:t>post</a:t>
            </a:r>
            <a:r>
              <a:rPr lang="en-GB" sz="1800" dirty="0"/>
              <a:t>-</a:t>
            </a:r>
            <a:r>
              <a:rPr lang="en-GB" sz="1800" b="1" dirty="0"/>
              <a:t>conditions</a:t>
            </a:r>
            <a:r>
              <a:rPr lang="en-GB" sz="1800" dirty="0"/>
              <a:t>, which are statements that are true before and after a process activity has been enacted or a product produced.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6328" y="422490"/>
            <a:ext cx="578659" cy="72723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7293" y="3168238"/>
            <a:ext cx="3076575" cy="2275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924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>
          <a:xfrm>
            <a:off x="457200" y="422490"/>
            <a:ext cx="7644653" cy="619724"/>
          </a:xfrm>
        </p:spPr>
        <p:txBody>
          <a:bodyPr/>
          <a:lstStyle/>
          <a:p>
            <a:r>
              <a:rPr lang="en-GB" dirty="0"/>
              <a:t>Incremental delivery 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6328" y="422490"/>
            <a:ext cx="578659" cy="727234"/>
          </a:xfrm>
          <a:prstGeom prst="rect">
            <a:avLst/>
          </a:prstGeom>
        </p:spPr>
      </p:pic>
      <p:pic>
        <p:nvPicPr>
          <p:cNvPr id="8" name="Picture 7" descr="2.10 Incremental-delivery.eps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353036"/>
            <a:ext cx="8172017" cy="2767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769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>
          <a:xfrm>
            <a:off x="457200" y="422490"/>
            <a:ext cx="7644653" cy="619724"/>
          </a:xfrm>
        </p:spPr>
        <p:txBody>
          <a:bodyPr/>
          <a:lstStyle/>
          <a:p>
            <a:r>
              <a:rPr lang="en-GB" dirty="0"/>
              <a:t>Incremental delivery advantages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6328" y="422490"/>
            <a:ext cx="578659" cy="727234"/>
          </a:xfrm>
          <a:prstGeom prst="rect">
            <a:avLst/>
          </a:prstGeom>
        </p:spPr>
      </p:pic>
      <p:sp>
        <p:nvSpPr>
          <p:cNvPr id="7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457200" y="1591408"/>
            <a:ext cx="8572498" cy="4026360"/>
          </a:xfrm>
        </p:spPr>
        <p:txBody>
          <a:bodyPr/>
          <a:lstStyle/>
          <a:p>
            <a:r>
              <a:rPr lang="en-GB" dirty="0"/>
              <a:t>Customer value can be delivered with each increment so system functionality is available earlier.</a:t>
            </a:r>
          </a:p>
          <a:p>
            <a:r>
              <a:rPr lang="en-GB" dirty="0"/>
              <a:t>Early increments act as a prototype to help elicit requirements for later increments.</a:t>
            </a:r>
          </a:p>
          <a:p>
            <a:r>
              <a:rPr lang="en-GB" dirty="0"/>
              <a:t>Lower risk of overall project failure.</a:t>
            </a:r>
          </a:p>
          <a:p>
            <a:r>
              <a:rPr lang="en-GB" dirty="0"/>
              <a:t>The highest priority system services tend to receive the most testing.</a:t>
            </a:r>
          </a:p>
        </p:txBody>
      </p:sp>
    </p:spTree>
    <p:extLst>
      <p:ext uri="{BB962C8B-B14F-4D97-AF65-F5344CB8AC3E}">
        <p14:creationId xmlns:p14="http://schemas.microsoft.com/office/powerpoint/2010/main" val="831161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>
          <a:xfrm>
            <a:off x="457200" y="422490"/>
            <a:ext cx="7644653" cy="619724"/>
          </a:xfrm>
        </p:spPr>
        <p:txBody>
          <a:bodyPr/>
          <a:lstStyle/>
          <a:p>
            <a:r>
              <a:rPr lang="en-US" dirty="0"/>
              <a:t>Incremental delivery problems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6328" y="422490"/>
            <a:ext cx="578659" cy="727234"/>
          </a:xfrm>
          <a:prstGeom prst="rect">
            <a:avLst/>
          </a:prstGeom>
        </p:spPr>
      </p:pic>
      <p:sp>
        <p:nvSpPr>
          <p:cNvPr id="7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457200" y="1591408"/>
            <a:ext cx="8572498" cy="4026360"/>
          </a:xfrm>
        </p:spPr>
        <p:txBody>
          <a:bodyPr/>
          <a:lstStyle/>
          <a:p>
            <a:r>
              <a:rPr lang="en-GB" dirty="0"/>
              <a:t>Most systems require a set of basic facilities that are used by different parts of the system. </a:t>
            </a:r>
          </a:p>
          <a:p>
            <a:pPr lvl="1"/>
            <a:r>
              <a:rPr lang="en-GB" sz="2000" dirty="0"/>
              <a:t>As requirements are not defined in detail until an increment is to be implemented, it can be hard to identify common facilities that are needed by all increments. </a:t>
            </a:r>
          </a:p>
          <a:p>
            <a:r>
              <a:rPr lang="en-GB" dirty="0"/>
              <a:t>The essence of iterative processes is that the specification is developed in conjunction with the software. </a:t>
            </a:r>
          </a:p>
          <a:p>
            <a:pPr lvl="1"/>
            <a:r>
              <a:rPr lang="en-GB" sz="2000" dirty="0"/>
              <a:t>However, this conflicts with the procurement model of many organizations, where the complete system specification is part of the system development contract.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5144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1082488" y="2856407"/>
            <a:ext cx="7356763" cy="619724"/>
          </a:xfrm>
        </p:spPr>
        <p:txBody>
          <a:bodyPr/>
          <a:lstStyle/>
          <a:p>
            <a:r>
              <a:rPr lang="en-US" dirty="0"/>
              <a:t>Process improvement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6328" y="422490"/>
            <a:ext cx="578659" cy="727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47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>
          <a:xfrm>
            <a:off x="457200" y="422490"/>
            <a:ext cx="7644653" cy="619724"/>
          </a:xfrm>
        </p:spPr>
        <p:txBody>
          <a:bodyPr/>
          <a:lstStyle/>
          <a:p>
            <a:r>
              <a:rPr lang="en-US" dirty="0"/>
              <a:t>Process improvement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6328" y="422490"/>
            <a:ext cx="578659" cy="727234"/>
          </a:xfrm>
          <a:prstGeom prst="rect">
            <a:avLst/>
          </a:prstGeom>
        </p:spPr>
      </p:pic>
      <p:sp>
        <p:nvSpPr>
          <p:cNvPr id="7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457200" y="1591408"/>
            <a:ext cx="8572498" cy="4026360"/>
          </a:xfrm>
        </p:spPr>
        <p:txBody>
          <a:bodyPr/>
          <a:lstStyle/>
          <a:p>
            <a:r>
              <a:rPr lang="en-US" dirty="0"/>
              <a:t>Many software companies have turned to software process improvement as a way of enhancing the quality of their software, reducing costs or accelerating their development processes. </a:t>
            </a:r>
          </a:p>
          <a:p>
            <a:r>
              <a:rPr lang="en-US" dirty="0"/>
              <a:t>Process improvement means understanding existing processes and changing these processes to increase product quality and/or reduce costs and development time. </a:t>
            </a:r>
            <a:endParaRPr lang="en-GB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6040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>
          <a:xfrm>
            <a:off x="457200" y="422490"/>
            <a:ext cx="7644653" cy="619724"/>
          </a:xfrm>
        </p:spPr>
        <p:txBody>
          <a:bodyPr/>
          <a:lstStyle/>
          <a:p>
            <a:r>
              <a:rPr lang="en-US" dirty="0"/>
              <a:t>Approaches to improvement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6328" y="422490"/>
            <a:ext cx="578659" cy="727234"/>
          </a:xfrm>
          <a:prstGeom prst="rect">
            <a:avLst/>
          </a:prstGeom>
        </p:spPr>
      </p:pic>
      <p:sp>
        <p:nvSpPr>
          <p:cNvPr id="7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457200" y="1591408"/>
            <a:ext cx="8572498" cy="4026360"/>
          </a:xfrm>
        </p:spPr>
        <p:txBody>
          <a:bodyPr/>
          <a:lstStyle/>
          <a:p>
            <a:r>
              <a:rPr lang="en-US" dirty="0"/>
              <a:t>The process maturity approach, which focuses on improving process  and project management and introducing good software engineering practice. </a:t>
            </a:r>
          </a:p>
          <a:p>
            <a:pPr lvl="1"/>
            <a:r>
              <a:rPr lang="en-US" sz="2000" dirty="0"/>
              <a:t>The level of process maturity reflects the extent to which good technical and management practice has been adopted in organizational software development processes. </a:t>
            </a:r>
            <a:endParaRPr lang="en-GB" sz="2000" dirty="0"/>
          </a:p>
          <a:p>
            <a:r>
              <a:rPr lang="en-US" dirty="0"/>
              <a:t>The agile approach, which focuses on iterative development and the reduction of overheads in the software process. </a:t>
            </a:r>
          </a:p>
          <a:p>
            <a:pPr lvl="1"/>
            <a:r>
              <a:rPr lang="en-US" sz="2000" dirty="0"/>
              <a:t>The primary characteristics of agile methods are rapid delivery of functionality and responsiveness to changing customer requirements.</a:t>
            </a:r>
            <a:endParaRPr lang="en-GB" sz="20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1520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>
          <a:xfrm>
            <a:off x="457200" y="422490"/>
            <a:ext cx="7644653" cy="619724"/>
          </a:xfrm>
        </p:spPr>
        <p:txBody>
          <a:bodyPr/>
          <a:lstStyle/>
          <a:p>
            <a:r>
              <a:rPr lang="en-US" dirty="0"/>
              <a:t>The process improvement </a:t>
            </a:r>
            <a:r>
              <a:rPr lang="en-US" dirty="0" smtClean="0"/>
              <a:t>cycle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6328" y="422490"/>
            <a:ext cx="578659" cy="727234"/>
          </a:xfrm>
          <a:prstGeom prst="rect">
            <a:avLst/>
          </a:prstGeom>
        </p:spPr>
      </p:pic>
      <p:pic>
        <p:nvPicPr>
          <p:cNvPr id="8" name="Content Placeholder 3" descr="26.3 Process improvement.eps"/>
          <p:cNvPicPr>
            <a:picLocks noChangeAspect="1"/>
          </p:cNvPicPr>
          <p:nvPr/>
        </p:nvPicPr>
        <p:blipFill rotWithShape="1">
          <a:blip r:embed="rId3"/>
          <a:srcRect t="-5976" b="-2227"/>
          <a:stretch/>
        </p:blipFill>
        <p:spPr>
          <a:xfrm>
            <a:off x="1841126" y="1390779"/>
            <a:ext cx="4876799" cy="4110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043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>
          <a:xfrm>
            <a:off x="457200" y="422490"/>
            <a:ext cx="7644653" cy="619724"/>
          </a:xfrm>
        </p:spPr>
        <p:txBody>
          <a:bodyPr/>
          <a:lstStyle/>
          <a:p>
            <a:r>
              <a:rPr lang="en-US" dirty="0"/>
              <a:t>Process improvement activities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6328" y="422490"/>
            <a:ext cx="578659" cy="727234"/>
          </a:xfrm>
          <a:prstGeom prst="rect">
            <a:avLst/>
          </a:prstGeom>
        </p:spPr>
      </p:pic>
      <p:sp>
        <p:nvSpPr>
          <p:cNvPr id="7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457200" y="1591408"/>
            <a:ext cx="8572498" cy="4026360"/>
          </a:xfrm>
        </p:spPr>
        <p:txBody>
          <a:bodyPr/>
          <a:lstStyle/>
          <a:p>
            <a:r>
              <a:rPr lang="en-US" i="1" dirty="0"/>
              <a:t>Process measurement </a:t>
            </a:r>
          </a:p>
          <a:p>
            <a:pPr lvl="1"/>
            <a:r>
              <a:rPr lang="en-US" sz="2000" dirty="0"/>
              <a:t>You measure one or more attributes of the software process or product. These measurements forms a baseline that helps you decide if process improvements have been effective. </a:t>
            </a:r>
            <a:r>
              <a:rPr lang="en-GB" sz="2000" dirty="0"/>
              <a:t> </a:t>
            </a:r>
          </a:p>
          <a:p>
            <a:r>
              <a:rPr lang="en-US" i="1" dirty="0"/>
              <a:t>Process analysis</a:t>
            </a:r>
            <a:r>
              <a:rPr lang="en-US" dirty="0"/>
              <a:t> </a:t>
            </a:r>
          </a:p>
          <a:p>
            <a:pPr lvl="1"/>
            <a:r>
              <a:rPr lang="en-US" sz="2000" dirty="0"/>
              <a:t>The current process is assessed, and process weaknesses and bottlenecks are identified. Process models (sometimes called process maps) that describe the process may be developed. </a:t>
            </a:r>
            <a:r>
              <a:rPr lang="en-GB" sz="2000" dirty="0"/>
              <a:t> </a:t>
            </a:r>
          </a:p>
          <a:p>
            <a:r>
              <a:rPr lang="en-US" i="1" dirty="0"/>
              <a:t>Process change </a:t>
            </a:r>
          </a:p>
          <a:p>
            <a:pPr lvl="1"/>
            <a:r>
              <a:rPr lang="en-US" sz="2000" dirty="0"/>
              <a:t>Process changes are proposed to address some of the identified process weaknesses. These are introduced and the cycle resumes to collect data about the effectiveness of the changes.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2455368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>
          <a:xfrm>
            <a:off x="457200" y="422490"/>
            <a:ext cx="7644653" cy="619724"/>
          </a:xfrm>
        </p:spPr>
        <p:txBody>
          <a:bodyPr/>
          <a:lstStyle/>
          <a:p>
            <a:r>
              <a:rPr lang="en-GB" dirty="0"/>
              <a:t>Process measurement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6328" y="422490"/>
            <a:ext cx="578659" cy="727234"/>
          </a:xfrm>
          <a:prstGeom prst="rect">
            <a:avLst/>
          </a:prstGeom>
        </p:spPr>
      </p:pic>
      <p:sp>
        <p:nvSpPr>
          <p:cNvPr id="7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457200" y="1591408"/>
            <a:ext cx="8572498" cy="4026360"/>
          </a:xfrm>
        </p:spPr>
        <p:txBody>
          <a:bodyPr/>
          <a:lstStyle/>
          <a:p>
            <a:r>
              <a:rPr lang="en-GB" sz="2400" dirty="0"/>
              <a:t>Wherever possible, quantitative process data </a:t>
            </a:r>
            <a:br>
              <a:rPr lang="en-GB" sz="2400" dirty="0"/>
            </a:br>
            <a:r>
              <a:rPr lang="en-GB" sz="2400" dirty="0"/>
              <a:t>should be collected</a:t>
            </a:r>
          </a:p>
          <a:p>
            <a:pPr lvl="1"/>
            <a:r>
              <a:rPr lang="en-GB" sz="2000" dirty="0"/>
              <a:t>However, where organisations do not have clearly defined process standards this is very difficult as you don’t know what to measure. A process may have to be defined before any measurement is possible.</a:t>
            </a:r>
          </a:p>
          <a:p>
            <a:r>
              <a:rPr lang="en-GB" sz="2400" dirty="0"/>
              <a:t>Process measurements should be used to </a:t>
            </a:r>
            <a:br>
              <a:rPr lang="en-GB" sz="2400" dirty="0"/>
            </a:br>
            <a:r>
              <a:rPr lang="en-GB" sz="2400" dirty="0"/>
              <a:t>assess process improvements</a:t>
            </a:r>
          </a:p>
          <a:p>
            <a:pPr lvl="1"/>
            <a:r>
              <a:rPr lang="en-GB" sz="2000" dirty="0"/>
              <a:t>But this does not mean that measurements should drive the improvements. The improvement driver should be the organizational objectives.</a:t>
            </a:r>
          </a:p>
        </p:txBody>
      </p:sp>
    </p:spTree>
    <p:extLst>
      <p:ext uri="{BB962C8B-B14F-4D97-AF65-F5344CB8AC3E}">
        <p14:creationId xmlns:p14="http://schemas.microsoft.com/office/powerpoint/2010/main" val="1616760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>
          <a:xfrm>
            <a:off x="457200" y="422490"/>
            <a:ext cx="7644653" cy="619724"/>
          </a:xfrm>
        </p:spPr>
        <p:txBody>
          <a:bodyPr/>
          <a:lstStyle/>
          <a:p>
            <a:r>
              <a:rPr lang="en-GB" dirty="0"/>
              <a:t>Process metrics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6328" y="422490"/>
            <a:ext cx="578659" cy="727234"/>
          </a:xfrm>
          <a:prstGeom prst="rect">
            <a:avLst/>
          </a:prstGeom>
        </p:spPr>
      </p:pic>
      <p:sp>
        <p:nvSpPr>
          <p:cNvPr id="7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457200" y="1591408"/>
            <a:ext cx="8572498" cy="4026360"/>
          </a:xfrm>
        </p:spPr>
        <p:txBody>
          <a:bodyPr/>
          <a:lstStyle/>
          <a:p>
            <a:r>
              <a:rPr lang="en-GB" dirty="0"/>
              <a:t>Time taken for process activities to be </a:t>
            </a:r>
            <a:br>
              <a:rPr lang="en-GB" dirty="0"/>
            </a:br>
            <a:r>
              <a:rPr lang="en-GB" dirty="0"/>
              <a:t>completed</a:t>
            </a:r>
          </a:p>
          <a:p>
            <a:pPr lvl="1"/>
            <a:r>
              <a:rPr lang="en-GB" sz="2000" dirty="0"/>
              <a:t>E.g. Calendar time or effort to complete an activity or process.</a:t>
            </a:r>
          </a:p>
          <a:p>
            <a:r>
              <a:rPr lang="en-GB" dirty="0"/>
              <a:t>Resources required for processes or activities</a:t>
            </a:r>
          </a:p>
          <a:p>
            <a:pPr lvl="1"/>
            <a:r>
              <a:rPr lang="en-GB" sz="2000" dirty="0"/>
              <a:t>E.g. Total effort in person-days.</a:t>
            </a:r>
          </a:p>
          <a:p>
            <a:r>
              <a:rPr lang="en-GB" dirty="0"/>
              <a:t>Number of occurrences of a particular event</a:t>
            </a:r>
          </a:p>
          <a:p>
            <a:pPr lvl="1"/>
            <a:r>
              <a:rPr lang="en-GB" sz="2000" dirty="0"/>
              <a:t>E.g. Number of defects discovered.</a:t>
            </a:r>
          </a:p>
        </p:txBody>
      </p:sp>
    </p:spTree>
    <p:extLst>
      <p:ext uri="{BB962C8B-B14F-4D97-AF65-F5344CB8AC3E}">
        <p14:creationId xmlns:p14="http://schemas.microsoft.com/office/powerpoint/2010/main" val="3738485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Plan-driven and agile processes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457202" y="1270748"/>
            <a:ext cx="8226909" cy="4276165"/>
          </a:xfrm>
        </p:spPr>
        <p:txBody>
          <a:bodyPr/>
          <a:lstStyle/>
          <a:p>
            <a:r>
              <a:rPr lang="en-GB" dirty="0"/>
              <a:t>Plan-driven processes are processes where all of the process activities are planned in advance and progress is measured against this plan. </a:t>
            </a:r>
          </a:p>
          <a:p>
            <a:r>
              <a:rPr lang="en-GB" dirty="0"/>
              <a:t>In agile processes, planning is incremental and it is easier to change the process to reflect changing customer requirements. </a:t>
            </a:r>
          </a:p>
          <a:p>
            <a:r>
              <a:rPr lang="en-GB" dirty="0"/>
              <a:t>In practice, most practical processes include elements of both plan-driven and agile approaches. </a:t>
            </a:r>
          </a:p>
          <a:p>
            <a:r>
              <a:rPr lang="en-GB" dirty="0"/>
              <a:t>There are no right or wrong software processes.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6328" y="422490"/>
            <a:ext cx="578659" cy="727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474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>
          <a:xfrm>
            <a:off x="457200" y="422490"/>
            <a:ext cx="7644653" cy="619724"/>
          </a:xfrm>
        </p:spPr>
        <p:txBody>
          <a:bodyPr/>
          <a:lstStyle/>
          <a:p>
            <a:r>
              <a:rPr lang="en-GB" dirty="0"/>
              <a:t>Capability maturity levels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6328" y="422490"/>
            <a:ext cx="578659" cy="727234"/>
          </a:xfrm>
          <a:prstGeom prst="rect">
            <a:avLst/>
          </a:prstGeom>
        </p:spPr>
      </p:pic>
      <p:pic>
        <p:nvPicPr>
          <p:cNvPr id="8" name="Content Placeholder 3" descr="26.10 StagesCMMI.eps"/>
          <p:cNvPicPr>
            <a:picLocks noChangeAspect="1"/>
          </p:cNvPicPr>
          <p:nvPr/>
        </p:nvPicPr>
        <p:blipFill rotWithShape="1">
          <a:blip r:embed="rId3"/>
          <a:srcRect t="-12585" b="-4028"/>
          <a:stretch/>
        </p:blipFill>
        <p:spPr>
          <a:xfrm>
            <a:off x="1420549" y="855394"/>
            <a:ext cx="6681304" cy="500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01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>
          <a:xfrm>
            <a:off x="457200" y="422490"/>
            <a:ext cx="7644653" cy="619724"/>
          </a:xfrm>
        </p:spPr>
        <p:txBody>
          <a:bodyPr/>
          <a:lstStyle/>
          <a:p>
            <a:r>
              <a:rPr lang="en-GB" dirty="0"/>
              <a:t>The SEI capability maturity model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6328" y="422490"/>
            <a:ext cx="578659" cy="727234"/>
          </a:xfrm>
          <a:prstGeom prst="rect">
            <a:avLst/>
          </a:prstGeom>
        </p:spPr>
      </p:pic>
      <p:sp>
        <p:nvSpPr>
          <p:cNvPr id="7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457200" y="1239716"/>
            <a:ext cx="8572498" cy="4026360"/>
          </a:xfrm>
        </p:spPr>
        <p:txBody>
          <a:bodyPr/>
          <a:lstStyle/>
          <a:p>
            <a:r>
              <a:rPr lang="en-GB" dirty="0"/>
              <a:t>Initial</a:t>
            </a:r>
          </a:p>
          <a:p>
            <a:pPr lvl="1"/>
            <a:r>
              <a:rPr lang="en-GB" sz="2000" dirty="0"/>
              <a:t>Essentially uncontrolled</a:t>
            </a:r>
          </a:p>
          <a:p>
            <a:r>
              <a:rPr lang="en-GB" dirty="0"/>
              <a:t>Repeatable</a:t>
            </a:r>
          </a:p>
          <a:p>
            <a:pPr lvl="1"/>
            <a:r>
              <a:rPr lang="en-GB" sz="2000" dirty="0"/>
              <a:t>Product management procedures defined and used</a:t>
            </a:r>
          </a:p>
          <a:p>
            <a:r>
              <a:rPr lang="en-GB" dirty="0"/>
              <a:t>Defined</a:t>
            </a:r>
          </a:p>
          <a:p>
            <a:pPr lvl="1"/>
            <a:r>
              <a:rPr lang="en-GB" sz="2000" dirty="0"/>
              <a:t>Process management procedures and strategies defined </a:t>
            </a:r>
            <a:br>
              <a:rPr lang="en-GB" sz="2000" dirty="0"/>
            </a:br>
            <a:r>
              <a:rPr lang="en-GB" sz="2000" dirty="0"/>
              <a:t>and used</a:t>
            </a:r>
          </a:p>
          <a:p>
            <a:r>
              <a:rPr lang="en-GB" dirty="0"/>
              <a:t>Managed</a:t>
            </a:r>
          </a:p>
          <a:p>
            <a:pPr lvl="1"/>
            <a:r>
              <a:rPr lang="en-GB" sz="2000" dirty="0"/>
              <a:t>Quality management strategies defined and used</a:t>
            </a:r>
          </a:p>
          <a:p>
            <a:r>
              <a:rPr lang="en-GB" dirty="0"/>
              <a:t>Optimising</a:t>
            </a:r>
          </a:p>
          <a:p>
            <a:pPr lvl="1"/>
            <a:r>
              <a:rPr lang="en-GB" sz="2000" dirty="0"/>
              <a:t>Process improvement strategies defined and used</a:t>
            </a:r>
          </a:p>
        </p:txBody>
      </p:sp>
    </p:spTree>
    <p:extLst>
      <p:ext uri="{BB962C8B-B14F-4D97-AF65-F5344CB8AC3E}">
        <p14:creationId xmlns:p14="http://schemas.microsoft.com/office/powerpoint/2010/main" val="449748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1082488" y="2856407"/>
            <a:ext cx="7356763" cy="619724"/>
          </a:xfrm>
        </p:spPr>
        <p:txBody>
          <a:bodyPr/>
          <a:lstStyle/>
          <a:p>
            <a:r>
              <a:rPr lang="lt-LT" dirty="0" err="1" smtClean="0"/>
              <a:t>Key</a:t>
            </a:r>
            <a:r>
              <a:rPr lang="lt-LT" dirty="0" smtClean="0"/>
              <a:t> </a:t>
            </a:r>
            <a:r>
              <a:rPr lang="lt-LT" dirty="0" err="1" smtClean="0"/>
              <a:t>points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6328" y="422490"/>
            <a:ext cx="578659" cy="727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878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>
          <a:xfrm>
            <a:off x="457200" y="422490"/>
            <a:ext cx="7644653" cy="619724"/>
          </a:xfrm>
        </p:spPr>
        <p:txBody>
          <a:bodyPr/>
          <a:lstStyle/>
          <a:p>
            <a:r>
              <a:rPr lang="lt-LT" dirty="0" err="1" smtClean="0"/>
              <a:t>Key</a:t>
            </a:r>
            <a:r>
              <a:rPr lang="lt-LT" dirty="0" smtClean="0"/>
              <a:t> </a:t>
            </a:r>
            <a:r>
              <a:rPr lang="lt-LT" dirty="0" err="1" smtClean="0"/>
              <a:t>points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457200" y="1546411"/>
            <a:ext cx="8572498" cy="4255995"/>
          </a:xfrm>
        </p:spPr>
        <p:txBody>
          <a:bodyPr/>
          <a:lstStyle/>
          <a:p>
            <a:r>
              <a:rPr lang="en-GB" dirty="0"/>
              <a:t>Software processes are the activities involved in producing a software system. Software process models are abstract representations of these processes.</a:t>
            </a:r>
          </a:p>
          <a:p>
            <a:r>
              <a:rPr lang="en-GB" dirty="0"/>
              <a:t>General process models describe the organization of software processes. </a:t>
            </a:r>
          </a:p>
          <a:p>
            <a:pPr lvl="1"/>
            <a:r>
              <a:rPr lang="en-GB" sz="2000" dirty="0"/>
              <a:t>Examples of these general models include the ‘waterfall’ model,  incremental development, and reuse-oriented development.</a:t>
            </a:r>
          </a:p>
          <a:p>
            <a:r>
              <a:rPr lang="en-GB" dirty="0"/>
              <a:t>Requirements engineering is the process of developing a software specification.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6328" y="422490"/>
            <a:ext cx="578659" cy="727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918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>
          <a:xfrm>
            <a:off x="457200" y="422490"/>
            <a:ext cx="7644653" cy="619724"/>
          </a:xfrm>
        </p:spPr>
        <p:txBody>
          <a:bodyPr/>
          <a:lstStyle/>
          <a:p>
            <a:r>
              <a:rPr lang="lt-LT" dirty="0" err="1" smtClean="0"/>
              <a:t>Key</a:t>
            </a:r>
            <a:r>
              <a:rPr lang="lt-LT" dirty="0" smtClean="0"/>
              <a:t> </a:t>
            </a:r>
            <a:r>
              <a:rPr lang="lt-LT" dirty="0" err="1" smtClean="0"/>
              <a:t>points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457200" y="1546411"/>
            <a:ext cx="8572498" cy="4255995"/>
          </a:xfrm>
        </p:spPr>
        <p:txBody>
          <a:bodyPr/>
          <a:lstStyle/>
          <a:p>
            <a:r>
              <a:rPr lang="en-GB" sz="2400" dirty="0"/>
              <a:t>Design and implementation processes are concerned with transforming a requirements specification into an executable software system. </a:t>
            </a:r>
          </a:p>
          <a:p>
            <a:r>
              <a:rPr lang="en-GB" sz="2400" dirty="0"/>
              <a:t>Software validation is the process of checking that the system conforms to its specification and that it meets the real needs of the users of the system.</a:t>
            </a:r>
          </a:p>
          <a:p>
            <a:r>
              <a:rPr lang="en-GB" sz="2400" dirty="0"/>
              <a:t>Software evolution takes place when you change existing software systems to meet new requirements. The software must evolve to remain useful.</a:t>
            </a:r>
          </a:p>
          <a:p>
            <a:r>
              <a:rPr lang="en-GB" sz="2400" dirty="0"/>
              <a:t>Processes should include activities such as prototyping and incremental delivery to cope with change.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6328" y="422490"/>
            <a:ext cx="578659" cy="727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939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>
          <a:xfrm>
            <a:off x="457200" y="422490"/>
            <a:ext cx="7644653" cy="619724"/>
          </a:xfrm>
        </p:spPr>
        <p:txBody>
          <a:bodyPr/>
          <a:lstStyle/>
          <a:p>
            <a:r>
              <a:rPr lang="lt-LT" dirty="0" err="1" smtClean="0"/>
              <a:t>Key</a:t>
            </a:r>
            <a:r>
              <a:rPr lang="lt-LT" dirty="0" smtClean="0"/>
              <a:t> </a:t>
            </a:r>
            <a:r>
              <a:rPr lang="lt-LT" dirty="0" err="1" smtClean="0"/>
              <a:t>points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457200" y="1546411"/>
            <a:ext cx="8572498" cy="4255995"/>
          </a:xfrm>
        </p:spPr>
        <p:txBody>
          <a:bodyPr/>
          <a:lstStyle/>
          <a:p>
            <a:r>
              <a:rPr lang="en-GB" sz="2400" dirty="0"/>
              <a:t>Processes may be structured for iterative development and delivery so that changes may be made without disrupting the system as a whole.</a:t>
            </a:r>
          </a:p>
          <a:p>
            <a:r>
              <a:rPr lang="en-GB" sz="2400" dirty="0"/>
              <a:t> The principal approaches to process improvement are agile approaches, geared to reducing process overheads, and maturity-based approaches based on better process management and the use of good software engineering practice.</a:t>
            </a:r>
          </a:p>
          <a:p>
            <a:r>
              <a:rPr lang="en-GB" sz="2400" dirty="0"/>
              <a:t>The SEI process maturity framework identifies maturity levels that essentially correspond to the use of good software engineering practice.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6328" y="422490"/>
            <a:ext cx="578659" cy="727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384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1082488" y="2856407"/>
            <a:ext cx="7356763" cy="619724"/>
          </a:xfrm>
        </p:spPr>
        <p:txBody>
          <a:bodyPr/>
          <a:lstStyle/>
          <a:p>
            <a:r>
              <a:rPr lang="en-US" dirty="0"/>
              <a:t>Software process models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328" y="422490"/>
            <a:ext cx="578659" cy="727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177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lt-LT" dirty="0" smtClean="0"/>
              <a:t>„</a:t>
            </a:r>
            <a:r>
              <a:rPr lang="lt-LT" dirty="0" err="1" smtClean="0"/>
              <a:t>Traditional</a:t>
            </a:r>
            <a:r>
              <a:rPr lang="lt-LT" dirty="0" smtClean="0"/>
              <a:t>“ </a:t>
            </a:r>
            <a:r>
              <a:rPr lang="lt-LT" dirty="0" err="1" smtClean="0"/>
              <a:t>models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457202" y="1485900"/>
            <a:ext cx="8226909" cy="4511489"/>
          </a:xfrm>
        </p:spPr>
        <p:txBody>
          <a:bodyPr/>
          <a:lstStyle/>
          <a:p>
            <a:r>
              <a:rPr lang="en-GB" dirty="0"/>
              <a:t>The waterfall model</a:t>
            </a:r>
          </a:p>
          <a:p>
            <a:pPr lvl="1"/>
            <a:r>
              <a:rPr lang="en-GB" sz="1800" dirty="0"/>
              <a:t>Plan-driven model. </a:t>
            </a:r>
            <a:r>
              <a:rPr lang="lt-LT" sz="1800" dirty="0" smtClean="0"/>
              <a:t>A </a:t>
            </a:r>
            <a:r>
              <a:rPr lang="lt-LT" sz="1800" dirty="0" err="1" smtClean="0"/>
              <a:t>lot</a:t>
            </a:r>
            <a:r>
              <a:rPr lang="lt-LT" sz="1800" dirty="0" smtClean="0"/>
              <a:t> </a:t>
            </a:r>
            <a:r>
              <a:rPr lang="lt-LT" sz="1800" dirty="0" err="1" smtClean="0"/>
              <a:t>of</a:t>
            </a:r>
            <a:r>
              <a:rPr lang="lt-LT" sz="1800" dirty="0" smtClean="0"/>
              <a:t> </a:t>
            </a:r>
            <a:r>
              <a:rPr lang="lt-LT" sz="1800" dirty="0" err="1" smtClean="0"/>
              <a:t>docs</a:t>
            </a:r>
            <a:r>
              <a:rPr lang="lt-LT" sz="1800" dirty="0" smtClean="0"/>
              <a:t>.</a:t>
            </a:r>
          </a:p>
          <a:p>
            <a:pPr lvl="1"/>
            <a:r>
              <a:rPr lang="en-GB" sz="1800" dirty="0" smtClean="0"/>
              <a:t>Separate </a:t>
            </a:r>
            <a:r>
              <a:rPr lang="en-GB" sz="1800" dirty="0"/>
              <a:t>and distinct phases of specification and development.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6328" y="422490"/>
            <a:ext cx="578659" cy="72723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8648" y="3016128"/>
            <a:ext cx="3790950" cy="2390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865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lt-LT" dirty="0" err="1" smtClean="0"/>
              <a:t>Incremental</a:t>
            </a:r>
            <a:r>
              <a:rPr lang="lt-LT" dirty="0" smtClean="0"/>
              <a:t> / </a:t>
            </a:r>
            <a:r>
              <a:rPr lang="lt-LT" dirty="0" err="1" smtClean="0"/>
              <a:t>Iterative</a:t>
            </a:r>
            <a:r>
              <a:rPr lang="lt-LT" dirty="0" smtClean="0"/>
              <a:t> </a:t>
            </a:r>
            <a:r>
              <a:rPr lang="lt-LT" dirty="0" err="1" smtClean="0"/>
              <a:t>models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457202" y="1363325"/>
            <a:ext cx="8226909" cy="4255995"/>
          </a:xfrm>
        </p:spPr>
        <p:txBody>
          <a:bodyPr/>
          <a:lstStyle/>
          <a:p>
            <a:r>
              <a:rPr lang="lt-LT" dirty="0" err="1" smtClean="0"/>
              <a:t>Prototyping</a:t>
            </a:r>
            <a:endParaRPr lang="en-GB" dirty="0"/>
          </a:p>
          <a:p>
            <a:pPr lvl="1"/>
            <a:r>
              <a:rPr lang="lt-LT" sz="1800" dirty="0" err="1" smtClean="0"/>
              <a:t>Evolutionary</a:t>
            </a:r>
            <a:r>
              <a:rPr lang="lt-LT" sz="1800" dirty="0" smtClean="0"/>
              <a:t> </a:t>
            </a:r>
            <a:r>
              <a:rPr lang="lt-LT" sz="1800" dirty="0" err="1" smtClean="0"/>
              <a:t>prototyping</a:t>
            </a:r>
            <a:r>
              <a:rPr lang="lt-LT" sz="1800" dirty="0" smtClean="0"/>
              <a:t> (</a:t>
            </a:r>
            <a:r>
              <a:rPr lang="lt-LT" sz="1800" dirty="0" err="1" smtClean="0"/>
              <a:t>more</a:t>
            </a:r>
            <a:r>
              <a:rPr lang="lt-LT" sz="1800" dirty="0" smtClean="0"/>
              <a:t> </a:t>
            </a:r>
            <a:r>
              <a:rPr lang="lt-LT" sz="1800" dirty="0" err="1" smtClean="0"/>
              <a:t>of</a:t>
            </a:r>
            <a:r>
              <a:rPr lang="lt-LT" sz="1800" dirty="0" smtClean="0"/>
              <a:t> a </a:t>
            </a:r>
            <a:r>
              <a:rPr lang="lt-LT" sz="1800" dirty="0" err="1" smtClean="0"/>
              <a:t>process</a:t>
            </a:r>
            <a:r>
              <a:rPr lang="lt-LT" sz="1800" dirty="0" smtClean="0"/>
              <a:t>)</a:t>
            </a:r>
            <a:r>
              <a:rPr lang="en-GB" sz="1800" dirty="0" smtClean="0"/>
              <a:t>. </a:t>
            </a:r>
            <a:r>
              <a:rPr lang="lt-LT" sz="1800" dirty="0" err="1" smtClean="0"/>
              <a:t>We</a:t>
            </a:r>
            <a:r>
              <a:rPr lang="lt-LT" sz="1800" dirty="0" smtClean="0"/>
              <a:t> </a:t>
            </a:r>
            <a:r>
              <a:rPr lang="lt-LT" sz="1800" dirty="0" err="1" smtClean="0"/>
              <a:t>develop</a:t>
            </a:r>
            <a:r>
              <a:rPr lang="lt-LT" sz="1800" dirty="0" smtClean="0"/>
              <a:t> </a:t>
            </a:r>
            <a:r>
              <a:rPr lang="lt-LT" sz="1800" dirty="0" err="1" smtClean="0"/>
              <a:t>final</a:t>
            </a:r>
            <a:r>
              <a:rPr lang="lt-LT" sz="1800" dirty="0" smtClean="0"/>
              <a:t> </a:t>
            </a:r>
            <a:r>
              <a:rPr lang="lt-LT" sz="1800" dirty="0" err="1" smtClean="0"/>
              <a:t>product</a:t>
            </a:r>
            <a:r>
              <a:rPr lang="lt-LT" sz="1800" dirty="0" smtClean="0"/>
              <a:t>.</a:t>
            </a:r>
            <a:endParaRPr lang="lt-LT" sz="1800" dirty="0"/>
          </a:p>
          <a:p>
            <a:pPr lvl="1"/>
            <a:r>
              <a:rPr lang="lt-LT" sz="1800" dirty="0" smtClean="0"/>
              <a:t>„</a:t>
            </a:r>
            <a:r>
              <a:rPr lang="lt-LT" sz="1800" dirty="0" err="1" smtClean="0"/>
              <a:t>Throw</a:t>
            </a:r>
            <a:r>
              <a:rPr lang="lt-LT" sz="1800" dirty="0" smtClean="0"/>
              <a:t> </a:t>
            </a:r>
            <a:r>
              <a:rPr lang="lt-LT" sz="1800" dirty="0" err="1" smtClean="0"/>
              <a:t>away</a:t>
            </a:r>
            <a:r>
              <a:rPr lang="lt-LT" sz="1800" dirty="0" smtClean="0"/>
              <a:t>“ </a:t>
            </a:r>
            <a:r>
              <a:rPr lang="lt-LT" sz="1800" dirty="0" err="1" smtClean="0"/>
              <a:t>prototyping</a:t>
            </a:r>
            <a:r>
              <a:rPr lang="lt-LT" sz="1800" dirty="0" smtClean="0"/>
              <a:t> </a:t>
            </a:r>
            <a:r>
              <a:rPr lang="lt-LT" sz="1800" dirty="0"/>
              <a:t> (</a:t>
            </a:r>
            <a:r>
              <a:rPr lang="lt-LT" sz="1800" dirty="0" err="1"/>
              <a:t>more</a:t>
            </a:r>
            <a:r>
              <a:rPr lang="lt-LT" sz="1800" dirty="0"/>
              <a:t> </a:t>
            </a:r>
            <a:r>
              <a:rPr lang="lt-LT" sz="1800" dirty="0" err="1"/>
              <a:t>of</a:t>
            </a:r>
            <a:r>
              <a:rPr lang="lt-LT" sz="1800" dirty="0"/>
              <a:t> a </a:t>
            </a:r>
            <a:r>
              <a:rPr lang="lt-LT" sz="1800" dirty="0" err="1" smtClean="0"/>
              <a:t>technique</a:t>
            </a:r>
            <a:r>
              <a:rPr lang="lt-LT" sz="1800" dirty="0" smtClean="0"/>
              <a:t>)</a:t>
            </a:r>
            <a:r>
              <a:rPr lang="en-GB" sz="1800" dirty="0" smtClean="0"/>
              <a:t>.</a:t>
            </a:r>
            <a:r>
              <a:rPr lang="lt-LT" sz="1800" dirty="0" smtClean="0"/>
              <a:t> </a:t>
            </a:r>
            <a:r>
              <a:rPr lang="lt-LT" sz="1800" dirty="0" err="1" smtClean="0"/>
              <a:t>We</a:t>
            </a:r>
            <a:r>
              <a:rPr lang="lt-LT" sz="1800" dirty="0" smtClean="0"/>
              <a:t> </a:t>
            </a:r>
            <a:r>
              <a:rPr lang="lt-LT" sz="1800" dirty="0" err="1" smtClean="0"/>
              <a:t>use</a:t>
            </a:r>
            <a:r>
              <a:rPr lang="lt-LT" sz="1800" dirty="0" smtClean="0"/>
              <a:t> </a:t>
            </a:r>
            <a:r>
              <a:rPr lang="lt-LT" sz="1800" dirty="0" err="1" smtClean="0"/>
              <a:t>prototype</a:t>
            </a:r>
            <a:r>
              <a:rPr lang="lt-LT" sz="1800" dirty="0" smtClean="0"/>
              <a:t> </a:t>
            </a:r>
            <a:r>
              <a:rPr lang="lt-LT" sz="1800" dirty="0" err="1" smtClean="0"/>
              <a:t>just</a:t>
            </a:r>
            <a:r>
              <a:rPr lang="lt-LT" sz="1800" dirty="0" smtClean="0"/>
              <a:t> </a:t>
            </a:r>
            <a:r>
              <a:rPr lang="lt-LT" sz="1800" dirty="0" err="1" smtClean="0"/>
              <a:t>for</a:t>
            </a:r>
            <a:r>
              <a:rPr lang="lt-LT" sz="1800" dirty="0" smtClean="0"/>
              <a:t> </a:t>
            </a:r>
            <a:r>
              <a:rPr lang="lt-LT" sz="1800" dirty="0" err="1" smtClean="0"/>
              <a:t>understanding</a:t>
            </a:r>
            <a:r>
              <a:rPr lang="lt-LT" sz="1800" dirty="0" smtClean="0"/>
              <a:t> </a:t>
            </a:r>
            <a:r>
              <a:rPr lang="lt-LT" sz="1800" dirty="0" err="1" smtClean="0"/>
              <a:t>purpose</a:t>
            </a:r>
            <a:r>
              <a:rPr lang="lt-LT" sz="1800" dirty="0" smtClean="0"/>
              <a:t>.</a:t>
            </a:r>
          </a:p>
          <a:p>
            <a:r>
              <a:rPr lang="lt-LT" dirty="0" err="1" smtClean="0"/>
              <a:t>Spiral</a:t>
            </a:r>
            <a:endParaRPr lang="en-GB" dirty="0"/>
          </a:p>
          <a:p>
            <a:pPr lvl="1"/>
            <a:r>
              <a:rPr lang="lt-LT" sz="1800" dirty="0" err="1" smtClean="0"/>
              <a:t>Mostly</a:t>
            </a:r>
            <a:r>
              <a:rPr lang="lt-LT" sz="1800" dirty="0" smtClean="0"/>
              <a:t> </a:t>
            </a:r>
            <a:r>
              <a:rPr lang="lt-LT" sz="1800" dirty="0" err="1" smtClean="0"/>
              <a:t>plan-driven</a:t>
            </a:r>
            <a:r>
              <a:rPr lang="lt-LT" sz="1800" dirty="0" smtClean="0"/>
              <a:t> </a:t>
            </a:r>
            <a:r>
              <a:rPr lang="lt-LT" sz="1800" dirty="0" err="1" smtClean="0"/>
              <a:t>with</a:t>
            </a:r>
            <a:r>
              <a:rPr lang="lt-LT" sz="1800" dirty="0" smtClean="0"/>
              <a:t> a </a:t>
            </a:r>
            <a:r>
              <a:rPr lang="lt-LT" sz="1800" dirty="0" err="1" smtClean="0"/>
              <a:t>lot</a:t>
            </a:r>
            <a:r>
              <a:rPr lang="lt-LT" sz="1800" dirty="0" smtClean="0"/>
              <a:t> </a:t>
            </a:r>
            <a:r>
              <a:rPr lang="lt-LT" sz="1800" dirty="0" err="1" smtClean="0"/>
              <a:t>of</a:t>
            </a:r>
            <a:r>
              <a:rPr lang="lt-LT" sz="1800" dirty="0" smtClean="0"/>
              <a:t> </a:t>
            </a:r>
            <a:r>
              <a:rPr lang="lt-LT" sz="1800" dirty="0" err="1" smtClean="0"/>
              <a:t>docs</a:t>
            </a:r>
            <a:r>
              <a:rPr lang="en-GB" sz="1800" dirty="0" smtClean="0"/>
              <a:t>. </a:t>
            </a:r>
            <a:endParaRPr lang="lt-LT" sz="1800" dirty="0"/>
          </a:p>
          <a:p>
            <a:pPr lvl="1"/>
            <a:r>
              <a:rPr lang="lt-LT" sz="1800" dirty="0" err="1" smtClean="0"/>
              <a:t>Based</a:t>
            </a:r>
            <a:r>
              <a:rPr lang="lt-LT" sz="1800" dirty="0" smtClean="0"/>
              <a:t> </a:t>
            </a:r>
            <a:r>
              <a:rPr lang="lt-LT" sz="1800" dirty="0" err="1" smtClean="0"/>
              <a:t>on</a:t>
            </a:r>
            <a:r>
              <a:rPr lang="lt-LT" sz="1800" dirty="0" smtClean="0"/>
              <a:t> risk </a:t>
            </a:r>
            <a:r>
              <a:rPr lang="lt-LT" sz="1800" dirty="0" err="1" smtClean="0"/>
              <a:t>assessment</a:t>
            </a:r>
            <a:r>
              <a:rPr lang="lt-LT" sz="1800" dirty="0" smtClean="0"/>
              <a:t> </a:t>
            </a:r>
            <a:r>
              <a:rPr lang="lt-LT" sz="1800" dirty="0" err="1" smtClean="0"/>
              <a:t>and</a:t>
            </a:r>
            <a:r>
              <a:rPr lang="lt-LT" sz="1800" dirty="0" smtClean="0"/>
              <a:t> </a:t>
            </a:r>
            <a:r>
              <a:rPr lang="lt-LT" sz="1800" dirty="0" err="1" smtClean="0"/>
              <a:t>prototyping</a:t>
            </a:r>
            <a:r>
              <a:rPr lang="lt-LT" sz="1800" dirty="0" smtClean="0"/>
              <a:t>.</a:t>
            </a:r>
            <a:endParaRPr lang="lt-LT" sz="1800" dirty="0"/>
          </a:p>
          <a:p>
            <a:r>
              <a:rPr lang="lt-LT" dirty="0" err="1" smtClean="0"/>
              <a:t>Agile</a:t>
            </a:r>
            <a:endParaRPr lang="en-GB" dirty="0"/>
          </a:p>
          <a:p>
            <a:pPr lvl="1"/>
            <a:r>
              <a:rPr lang="lt-LT" sz="1800" dirty="0" err="1" smtClean="0"/>
              <a:t>Incremental</a:t>
            </a:r>
            <a:r>
              <a:rPr lang="lt-LT" sz="1800" dirty="0" smtClean="0"/>
              <a:t> </a:t>
            </a:r>
            <a:r>
              <a:rPr lang="lt-LT" sz="1800" dirty="0" err="1" smtClean="0"/>
              <a:t>planning</a:t>
            </a:r>
            <a:r>
              <a:rPr lang="lt-LT" sz="1800" dirty="0" smtClean="0"/>
              <a:t> </a:t>
            </a:r>
            <a:r>
              <a:rPr lang="lt-LT" sz="1800" dirty="0" err="1" smtClean="0"/>
              <a:t>and</a:t>
            </a:r>
            <a:r>
              <a:rPr lang="lt-LT" sz="1800" dirty="0" smtClean="0"/>
              <a:t> </a:t>
            </a:r>
            <a:r>
              <a:rPr lang="lt-LT" sz="1800" dirty="0" err="1" smtClean="0"/>
              <a:t>software</a:t>
            </a:r>
            <a:r>
              <a:rPr lang="lt-LT" sz="1800" dirty="0" smtClean="0"/>
              <a:t> </a:t>
            </a:r>
            <a:r>
              <a:rPr lang="lt-LT" sz="1800" dirty="0" err="1" smtClean="0"/>
              <a:t>construction</a:t>
            </a:r>
            <a:r>
              <a:rPr lang="en-GB" sz="1800" dirty="0" smtClean="0"/>
              <a:t>. </a:t>
            </a:r>
            <a:endParaRPr lang="lt-LT" sz="1800" dirty="0"/>
          </a:p>
          <a:p>
            <a:pPr lvl="1"/>
            <a:r>
              <a:rPr lang="lt-LT" sz="1800" dirty="0" err="1" smtClean="0"/>
              <a:t>As</a:t>
            </a:r>
            <a:r>
              <a:rPr lang="lt-LT" sz="1800" dirty="0" smtClean="0"/>
              <a:t> </a:t>
            </a:r>
            <a:r>
              <a:rPr lang="lt-LT" sz="1800" dirty="0" err="1" smtClean="0"/>
              <a:t>much</a:t>
            </a:r>
            <a:r>
              <a:rPr lang="lt-LT" sz="1800" dirty="0" smtClean="0"/>
              <a:t> </a:t>
            </a:r>
            <a:r>
              <a:rPr lang="lt-LT" sz="1800" dirty="0" err="1" smtClean="0"/>
              <a:t>docs</a:t>
            </a:r>
            <a:r>
              <a:rPr lang="lt-LT" sz="1800" dirty="0" smtClean="0"/>
              <a:t> </a:t>
            </a:r>
            <a:r>
              <a:rPr lang="lt-LT" sz="1800" dirty="0" err="1" smtClean="0"/>
              <a:t>as</a:t>
            </a:r>
            <a:r>
              <a:rPr lang="lt-LT" sz="1800" dirty="0" smtClean="0"/>
              <a:t> it </a:t>
            </a:r>
            <a:r>
              <a:rPr lang="lt-LT" sz="1800" dirty="0" err="1" smtClean="0"/>
              <a:t>is</a:t>
            </a:r>
            <a:r>
              <a:rPr lang="lt-LT" sz="1800" dirty="0" smtClean="0"/>
              <a:t> </a:t>
            </a:r>
            <a:r>
              <a:rPr lang="lt-LT" sz="1800" dirty="0" err="1" smtClean="0"/>
              <a:t>necessary</a:t>
            </a:r>
            <a:r>
              <a:rPr lang="en-GB" sz="1800" dirty="0" smtClean="0"/>
              <a:t>.</a:t>
            </a:r>
            <a:r>
              <a:rPr lang="lt-LT" sz="1800" dirty="0" smtClean="0"/>
              <a:t> </a:t>
            </a:r>
            <a:endParaRPr lang="lt-LT" sz="1800" dirty="0"/>
          </a:p>
          <a:p>
            <a:r>
              <a:rPr lang="lt-LT" dirty="0" err="1" smtClean="0"/>
              <a:t>Unified</a:t>
            </a:r>
            <a:r>
              <a:rPr lang="lt-LT" dirty="0" smtClean="0"/>
              <a:t> </a:t>
            </a:r>
            <a:r>
              <a:rPr lang="lt-LT" dirty="0" err="1" smtClean="0"/>
              <a:t>Process</a:t>
            </a:r>
            <a:endParaRPr lang="en-GB" dirty="0"/>
          </a:p>
          <a:p>
            <a:pPr lvl="1"/>
            <a:r>
              <a:rPr lang="lt-LT" sz="1800" dirty="0" err="1" smtClean="0"/>
              <a:t>Can</a:t>
            </a:r>
            <a:r>
              <a:rPr lang="lt-LT" sz="1800" dirty="0" smtClean="0"/>
              <a:t> </a:t>
            </a:r>
            <a:r>
              <a:rPr lang="lt-LT" sz="1800" dirty="0" err="1" smtClean="0"/>
              <a:t>have</a:t>
            </a:r>
            <a:r>
              <a:rPr lang="lt-LT" sz="1800" dirty="0" smtClean="0"/>
              <a:t> </a:t>
            </a:r>
            <a:r>
              <a:rPr lang="lt-LT" sz="1800" dirty="0" err="1" smtClean="0"/>
              <a:t>several</a:t>
            </a:r>
            <a:r>
              <a:rPr lang="lt-LT" sz="1800" dirty="0" smtClean="0"/>
              <a:t> </a:t>
            </a:r>
            <a:r>
              <a:rPr lang="lt-LT" sz="1800" dirty="0" err="1" smtClean="0"/>
              <a:t>configurations</a:t>
            </a:r>
            <a:r>
              <a:rPr lang="lt-LT" sz="1800" dirty="0" smtClean="0"/>
              <a:t> (</a:t>
            </a:r>
            <a:r>
              <a:rPr lang="lt-LT" sz="1800" dirty="0" err="1" smtClean="0"/>
              <a:t>i.e</a:t>
            </a:r>
            <a:r>
              <a:rPr lang="lt-LT" sz="1800" dirty="0" smtClean="0"/>
              <a:t>. </a:t>
            </a:r>
            <a:r>
              <a:rPr lang="lt-LT" sz="1800" dirty="0" err="1" smtClean="0"/>
              <a:t>light</a:t>
            </a:r>
            <a:r>
              <a:rPr lang="lt-LT" sz="1800" dirty="0" smtClean="0"/>
              <a:t> </a:t>
            </a:r>
            <a:r>
              <a:rPr lang="lt-LT" sz="1800" dirty="0" err="1" smtClean="0"/>
              <a:t>or</a:t>
            </a:r>
            <a:r>
              <a:rPr lang="lt-LT" sz="1800" dirty="0" smtClean="0"/>
              <a:t> </a:t>
            </a:r>
            <a:r>
              <a:rPr lang="lt-LT" sz="1800" dirty="0" err="1" smtClean="0"/>
              <a:t>heavy</a:t>
            </a:r>
            <a:r>
              <a:rPr lang="lt-LT" sz="1800" dirty="0" smtClean="0"/>
              <a:t> </a:t>
            </a:r>
            <a:r>
              <a:rPr lang="lt-LT" sz="1800" dirty="0" err="1" smtClean="0"/>
              <a:t>on</a:t>
            </a:r>
            <a:r>
              <a:rPr lang="lt-LT" sz="1800" dirty="0" smtClean="0"/>
              <a:t> </a:t>
            </a:r>
            <a:r>
              <a:rPr lang="lt-LT" sz="1800" dirty="0" err="1" smtClean="0"/>
              <a:t>docs</a:t>
            </a:r>
            <a:r>
              <a:rPr lang="lt-LT" sz="1800" dirty="0" smtClean="0"/>
              <a:t>)</a:t>
            </a:r>
            <a:r>
              <a:rPr lang="en-GB" sz="1800" dirty="0" smtClean="0"/>
              <a:t>. </a:t>
            </a:r>
            <a:endParaRPr lang="lt-LT" sz="1800" dirty="0"/>
          </a:p>
          <a:p>
            <a:pPr lvl="1"/>
            <a:r>
              <a:rPr lang="lt-LT" sz="1800" dirty="0" err="1" smtClean="0"/>
              <a:t>Based</a:t>
            </a:r>
            <a:r>
              <a:rPr lang="lt-LT" sz="1800" dirty="0" smtClean="0"/>
              <a:t> </a:t>
            </a:r>
            <a:r>
              <a:rPr lang="lt-LT" sz="1800" dirty="0" err="1" smtClean="0"/>
              <a:t>on</a:t>
            </a:r>
            <a:r>
              <a:rPr lang="lt-LT" sz="1800" dirty="0" smtClean="0"/>
              <a:t> </a:t>
            </a:r>
            <a:r>
              <a:rPr lang="lt-LT" sz="1800" dirty="0" err="1" smtClean="0"/>
              <a:t>using</a:t>
            </a:r>
            <a:r>
              <a:rPr lang="lt-LT" sz="1800" dirty="0" smtClean="0"/>
              <a:t> </a:t>
            </a:r>
            <a:r>
              <a:rPr lang="lt-LT" sz="1800" dirty="0" err="1" smtClean="0"/>
              <a:t>of</a:t>
            </a:r>
            <a:r>
              <a:rPr lang="lt-LT" sz="1800" dirty="0" smtClean="0"/>
              <a:t> UML</a:t>
            </a:r>
            <a:r>
              <a:rPr lang="en-GB" sz="1800" dirty="0" smtClean="0"/>
              <a:t>.</a:t>
            </a:r>
            <a:r>
              <a:rPr lang="lt-LT" sz="1800" dirty="0" smtClean="0"/>
              <a:t> </a:t>
            </a:r>
            <a:endParaRPr lang="lt-LT" sz="1800" dirty="0"/>
          </a:p>
          <a:p>
            <a:endParaRPr lang="en-GB" sz="1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6328" y="422490"/>
            <a:ext cx="578659" cy="727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623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kaidrių šablonas Nr.1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1" id="{66FD0066-9A35-3244-99F3-E7429AFC22E9}" vid="{E0D44DF2-BDB4-FB46-A402-E055A4F169AE}"/>
    </a:ext>
  </a:extLst>
</a:theme>
</file>

<file path=ppt/theme/theme2.xml><?xml version="1.0" encoding="utf-8"?>
<a:theme xmlns:a="http://schemas.openxmlformats.org/drawingml/2006/main" name="Skaidrių šablonas Nr.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kaidrių šablonas Nr.3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Skaidrių šablonas Nr.4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558B64AFFE26B43B77AA17D11A60417" ma:contentTypeVersion="1" ma:contentTypeDescription="Create a new document." ma:contentTypeScope="" ma:versionID="01bd53db0e8d6d534b754d77d1b76861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b9ab8c2b3c1d2a690bc60d382cab7cd9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427E9AF-4336-4E21-BA0F-E141F141D07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6C12809-B468-4DCD-B828-C677CEFAE314}">
  <ds:schemaRefs>
    <ds:schemaRef ds:uri="http://purl.org/dc/elements/1.1/"/>
    <ds:schemaRef ds:uri="http://schemas.microsoft.com/office/infopath/2007/PartnerControls"/>
    <ds:schemaRef ds:uri="http://www.w3.org/XML/1998/namespace"/>
    <ds:schemaRef ds:uri="http://schemas.openxmlformats.org/package/2006/metadata/core-properties"/>
    <ds:schemaRef ds:uri="http://purl.org/dc/dcmitype/"/>
    <ds:schemaRef ds:uri="http://schemas.microsoft.com/office/2006/documentManagement/types"/>
    <ds:schemaRef ds:uri="http://schemas.microsoft.com/office/2006/metadata/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0D500EDF-5696-4B97-A3A9-8C691C60D6A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1421</TotalTime>
  <Words>2889</Words>
  <Application>Microsoft Office PowerPoint</Application>
  <PresentationFormat>On-screen Show (4:3)</PresentationFormat>
  <Paragraphs>386</Paragraphs>
  <Slides>65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65</vt:i4>
      </vt:variant>
    </vt:vector>
  </HeadingPairs>
  <TitlesOfParts>
    <vt:vector size="73" baseType="lpstr">
      <vt:lpstr>Arial</vt:lpstr>
      <vt:lpstr>Calibri</vt:lpstr>
      <vt:lpstr>inherit</vt:lpstr>
      <vt:lpstr>Open Sans</vt:lpstr>
      <vt:lpstr>Skaidrių šablonas Nr.1</vt:lpstr>
      <vt:lpstr>Skaidrių šablonas Nr.2</vt:lpstr>
      <vt:lpstr>Skaidrių šablonas Nr.3</vt:lpstr>
      <vt:lpstr>Skaidrių šablonas Nr.4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tomas Blazauskas</cp:lastModifiedBy>
  <cp:revision>253</cp:revision>
  <dcterms:created xsi:type="dcterms:W3CDTF">2017-04-05T12:23:50Z</dcterms:created>
  <dcterms:modified xsi:type="dcterms:W3CDTF">2018-02-14T06:33:59Z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0x0101006558B64AFFE26B43B77AA17D11A60417</vt:lpwstr>
  </property>
</Properties>
</file>